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4" r:id="rId1"/>
  </p:sldMasterIdLst>
  <p:notesMasterIdLst>
    <p:notesMasterId r:id="rId14"/>
  </p:notesMasterIdLst>
  <p:sldIdLst>
    <p:sldId id="256" r:id="rId2"/>
    <p:sldId id="339" r:id="rId3"/>
    <p:sldId id="282" r:id="rId4"/>
    <p:sldId id="276" r:id="rId5"/>
    <p:sldId id="340" r:id="rId6"/>
    <p:sldId id="342" r:id="rId7"/>
    <p:sldId id="280" r:id="rId8"/>
    <p:sldId id="345" r:id="rId9"/>
    <p:sldId id="346" r:id="rId10"/>
    <p:sldId id="336" r:id="rId11"/>
    <p:sldId id="283" r:id="rId12"/>
    <p:sldId id="284"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Темный стиль 1 - акцент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1250" autoAdjust="0"/>
    <p:restoredTop sz="94542" autoAdjust="0"/>
  </p:normalViewPr>
  <p:slideViewPr>
    <p:cSldViewPr>
      <p:cViewPr>
        <p:scale>
          <a:sx n="117" d="100"/>
          <a:sy n="117" d="100"/>
        </p:scale>
        <p:origin x="-1428" y="-66"/>
      </p:cViewPr>
      <p:guideLst>
        <p:guide orient="horz" pos="2160"/>
        <p:guide pos="2880"/>
      </p:guideLst>
    </p:cSldViewPr>
  </p:slideViewPr>
  <p:outlineViewPr>
    <p:cViewPr>
      <p:scale>
        <a:sx n="33" d="100"/>
        <a:sy n="33" d="100"/>
      </p:scale>
      <p:origin x="84" y="0"/>
    </p:cViewPr>
  </p:outlineViewPr>
  <p:notesTextViewPr>
    <p:cViewPr>
      <p:scale>
        <a:sx n="125" d="100"/>
        <a:sy n="125" d="100"/>
      </p:scale>
      <p:origin x="0" y="0"/>
    </p:cViewPr>
  </p:notesTextViewPr>
  <p:sorterViewPr>
    <p:cViewPr>
      <p:scale>
        <a:sx n="66" d="100"/>
        <a:sy n="66" d="100"/>
      </p:scale>
      <p:origin x="0" y="0"/>
    </p:cViewPr>
  </p:sorterViewPr>
  <p:notesViewPr>
    <p:cSldViewPr>
      <p:cViewPr varScale="1">
        <p:scale>
          <a:sx n="53" d="100"/>
          <a:sy n="53" d="100"/>
        </p:scale>
        <p:origin x="-282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5"/>
    </mc:Choice>
    <mc:Fallback>
      <c:style val="35"/>
    </mc:Fallback>
  </mc:AlternateContent>
  <c:chart>
    <c:title>
      <c:tx>
        <c:rich>
          <a:bodyPr/>
          <a:lstStyle/>
          <a:p>
            <a:pPr>
              <a:defRPr/>
            </a:pPr>
            <a:r>
              <a:rPr lang="en-US" sz="1398" spc="0" dirty="0" smtClean="0">
                <a:effectLst>
                  <a:outerShdw blurRad="38100" dist="38100" dir="2700000" algn="tl">
                    <a:srgbClr val="000000">
                      <a:alpha val="43137"/>
                    </a:srgbClr>
                  </a:outerShdw>
                </a:effectLst>
              </a:rPr>
              <a:t>Company’s assets</a:t>
            </a:r>
            <a:endParaRPr lang="ru-RU" sz="1398" spc="0" dirty="0">
              <a:effectLst>
                <a:outerShdw blurRad="38100" dist="38100" dir="2700000" algn="tl">
                  <a:srgbClr val="000000">
                    <a:alpha val="43137"/>
                  </a:srgbClr>
                </a:outerShdw>
              </a:effectLst>
            </a:endParaRPr>
          </a:p>
        </c:rich>
      </c:tx>
      <c:layout/>
      <c:overlay val="0"/>
    </c:title>
    <c:autoTitleDeleted val="0"/>
    <c:view3D>
      <c:rotX val="60"/>
      <c:rotY val="70"/>
      <c:depthPercent val="100"/>
      <c:rAngAx val="1"/>
    </c:view3D>
    <c:floor>
      <c:thickness val="0"/>
    </c:floor>
    <c:sideWall>
      <c:thickness val="0"/>
      <c:spPr>
        <a:noFill/>
      </c:spPr>
    </c:sideWall>
    <c:backWall>
      <c:thickness val="0"/>
      <c:spPr>
        <a:noFill/>
        <a:ln w="25400">
          <a:noFill/>
        </a:ln>
      </c:spPr>
    </c:backWall>
    <c:plotArea>
      <c:layout/>
      <c:bar3DChart>
        <c:barDir val="col"/>
        <c:grouping val="clustered"/>
        <c:varyColors val="0"/>
        <c:ser>
          <c:idx val="0"/>
          <c:order val="0"/>
          <c:tx>
            <c:strRef>
              <c:f>Лист1!$B$1</c:f>
              <c:strCache>
                <c:ptCount val="1"/>
                <c:pt idx="0">
                  <c:v>Активы общества, млрд. сум</c:v>
                </c:pt>
              </c:strCache>
            </c:strRef>
          </c:tx>
          <c:spPr>
            <a:solidFill>
              <a:srgbClr val="FFC000"/>
            </a:solidFill>
            <a:ln w="25362">
              <a:solidFill>
                <a:schemeClr val="tx1">
                  <a:lumMod val="65000"/>
                  <a:lumOff val="35000"/>
                </a:schemeClr>
              </a:solidFill>
            </a:ln>
            <a:effectLst>
              <a:outerShdw blurRad="76200" sx="92000" sy="92000" algn="ctr" rotWithShape="0">
                <a:prstClr val="black">
                  <a:alpha val="25000"/>
                </a:prstClr>
              </a:outerShdw>
            </a:effectLst>
            <a:scene3d>
              <a:camera prst="orthographicFront"/>
              <a:lightRig rig="threePt" dir="t"/>
            </a:scene3d>
            <a:sp3d>
              <a:bevelT w="196850" h="101600" prst="coolSlant"/>
              <a:bevelB w="209550" h="107950" prst="coolSlant"/>
              <a:contourClr>
                <a:srgbClr val="000000"/>
              </a:contourClr>
            </a:sp3d>
          </c:spPr>
          <c:invertIfNegative val="0"/>
          <c:dLbls>
            <c:spPr>
              <a:ln cmpd="sng"/>
              <a:effectLst>
                <a:outerShdw blurRad="50800" dist="38100" dir="2160000" algn="tl" rotWithShape="0">
                  <a:prstClr val="black">
                    <a:alpha val="92000"/>
                  </a:prstClr>
                </a:outerShdw>
              </a:effectLst>
              <a:scene3d>
                <a:camera prst="orthographicFront"/>
                <a:lightRig rig="threePt" dir="t"/>
              </a:scene3d>
              <a:sp3d>
                <a:bevelB h="12700"/>
              </a:sp3d>
            </c:spPr>
            <c:txPr>
              <a:bodyPr rot="0" anchor="ctr" anchorCtr="1"/>
              <a:lstStyle/>
              <a:p>
                <a:pPr>
                  <a:defRPr sz="1198" b="1">
                    <a:effectLst/>
                  </a:defRPr>
                </a:pPr>
                <a:endParaRPr lang="ru-RU"/>
              </a:p>
            </c:txPr>
            <c:showLegendKey val="0"/>
            <c:showVal val="1"/>
            <c:showCatName val="0"/>
            <c:showSerName val="0"/>
            <c:showPercent val="0"/>
            <c:showBubbleSize val="0"/>
            <c:showLeaderLines val="0"/>
          </c:dLbls>
          <c:cat>
            <c:numRef>
              <c:f>Лист1!$A$2:$A$6</c:f>
              <c:numCache>
                <c:formatCode>General</c:formatCode>
                <c:ptCount val="5"/>
                <c:pt idx="0">
                  <c:v>2011</c:v>
                </c:pt>
                <c:pt idx="1">
                  <c:v>2012</c:v>
                </c:pt>
                <c:pt idx="2">
                  <c:v>2013</c:v>
                </c:pt>
                <c:pt idx="3">
                  <c:v>2014</c:v>
                </c:pt>
                <c:pt idx="4">
                  <c:v>2015</c:v>
                </c:pt>
              </c:numCache>
            </c:numRef>
          </c:cat>
          <c:val>
            <c:numRef>
              <c:f>Лист1!$B$2:$B$6</c:f>
              <c:numCache>
                <c:formatCode>0.00</c:formatCode>
                <c:ptCount val="5"/>
                <c:pt idx="0">
                  <c:v>1.4969999999999986</c:v>
                </c:pt>
                <c:pt idx="1">
                  <c:v>1.6419999999999983</c:v>
                </c:pt>
                <c:pt idx="2">
                  <c:v>2.0529999999999977</c:v>
                </c:pt>
                <c:pt idx="3">
                  <c:v>2.2400000000000002</c:v>
                </c:pt>
                <c:pt idx="4">
                  <c:v>2.6709999999999998</c:v>
                </c:pt>
              </c:numCache>
            </c:numRef>
          </c:val>
        </c:ser>
        <c:ser>
          <c:idx val="1"/>
          <c:order val="1"/>
          <c:tx>
            <c:strRef>
              <c:f>Лист1!$C$1</c:f>
              <c:strCache>
                <c:ptCount val="1"/>
                <c:pt idx="0">
                  <c:v>Столбец1</c:v>
                </c:pt>
              </c:strCache>
            </c:strRef>
          </c:tx>
          <c:invertIfNegative val="0"/>
          <c:cat>
            <c:numRef>
              <c:f>Лист1!$A$2:$A$6</c:f>
              <c:numCache>
                <c:formatCode>General</c:formatCode>
                <c:ptCount val="5"/>
                <c:pt idx="0">
                  <c:v>2011</c:v>
                </c:pt>
                <c:pt idx="1">
                  <c:v>2012</c:v>
                </c:pt>
                <c:pt idx="2">
                  <c:v>2013</c:v>
                </c:pt>
                <c:pt idx="3">
                  <c:v>2014</c:v>
                </c:pt>
                <c:pt idx="4">
                  <c:v>2015</c:v>
                </c:pt>
              </c:numCache>
            </c:numRef>
          </c:cat>
          <c:val>
            <c:numRef>
              <c:f>Лист1!$C$2:$C$6</c:f>
              <c:numCache>
                <c:formatCode>General</c:formatCode>
                <c:ptCount val="5"/>
              </c:numCache>
            </c:numRef>
          </c:val>
        </c:ser>
        <c:ser>
          <c:idx val="2"/>
          <c:order val="2"/>
          <c:tx>
            <c:strRef>
              <c:f>Лист1!$D$1</c:f>
              <c:strCache>
                <c:ptCount val="1"/>
                <c:pt idx="0">
                  <c:v>Столбец2</c:v>
                </c:pt>
              </c:strCache>
            </c:strRef>
          </c:tx>
          <c:invertIfNegative val="0"/>
          <c:cat>
            <c:numRef>
              <c:f>Лист1!$A$2:$A$6</c:f>
              <c:numCache>
                <c:formatCode>General</c:formatCode>
                <c:ptCount val="5"/>
                <c:pt idx="0">
                  <c:v>2011</c:v>
                </c:pt>
                <c:pt idx="1">
                  <c:v>2012</c:v>
                </c:pt>
                <c:pt idx="2">
                  <c:v>2013</c:v>
                </c:pt>
                <c:pt idx="3">
                  <c:v>2014</c:v>
                </c:pt>
                <c:pt idx="4">
                  <c:v>2015</c:v>
                </c:pt>
              </c:numCache>
            </c:numRef>
          </c:cat>
          <c:val>
            <c:numRef>
              <c:f>Лист1!$D$2:$D$6</c:f>
              <c:numCache>
                <c:formatCode>General</c:formatCode>
                <c:ptCount val="5"/>
              </c:numCache>
            </c:numRef>
          </c:val>
        </c:ser>
        <c:ser>
          <c:idx val="3"/>
          <c:order val="3"/>
          <c:tx>
            <c:strRef>
              <c:f>Лист1!$E$1</c:f>
              <c:strCache>
                <c:ptCount val="1"/>
                <c:pt idx="0">
                  <c:v>Столбец3</c:v>
                </c:pt>
              </c:strCache>
            </c:strRef>
          </c:tx>
          <c:invertIfNegative val="0"/>
          <c:cat>
            <c:numRef>
              <c:f>Лист1!$A$2:$A$6</c:f>
              <c:numCache>
                <c:formatCode>General</c:formatCode>
                <c:ptCount val="5"/>
                <c:pt idx="0">
                  <c:v>2011</c:v>
                </c:pt>
                <c:pt idx="1">
                  <c:v>2012</c:v>
                </c:pt>
                <c:pt idx="2">
                  <c:v>2013</c:v>
                </c:pt>
                <c:pt idx="3">
                  <c:v>2014</c:v>
                </c:pt>
                <c:pt idx="4">
                  <c:v>2015</c:v>
                </c:pt>
              </c:numCache>
            </c:numRef>
          </c:cat>
          <c:val>
            <c:numRef>
              <c:f>Лист1!$E$2:$E$6</c:f>
              <c:numCache>
                <c:formatCode>General</c:formatCode>
                <c:ptCount val="5"/>
              </c:numCache>
            </c:numRef>
          </c:val>
        </c:ser>
        <c:ser>
          <c:idx val="4"/>
          <c:order val="4"/>
          <c:tx>
            <c:strRef>
              <c:f>Лист1!$F$1</c:f>
              <c:strCache>
                <c:ptCount val="1"/>
                <c:pt idx="0">
                  <c:v>Столбец4</c:v>
                </c:pt>
              </c:strCache>
            </c:strRef>
          </c:tx>
          <c:invertIfNegative val="0"/>
          <c:cat>
            <c:numRef>
              <c:f>Лист1!$A$2:$A$6</c:f>
              <c:numCache>
                <c:formatCode>General</c:formatCode>
                <c:ptCount val="5"/>
                <c:pt idx="0">
                  <c:v>2011</c:v>
                </c:pt>
                <c:pt idx="1">
                  <c:v>2012</c:v>
                </c:pt>
                <c:pt idx="2">
                  <c:v>2013</c:v>
                </c:pt>
                <c:pt idx="3">
                  <c:v>2014</c:v>
                </c:pt>
                <c:pt idx="4">
                  <c:v>2015</c:v>
                </c:pt>
              </c:numCache>
            </c:numRef>
          </c:cat>
          <c:val>
            <c:numRef>
              <c:f>Лист1!$F$2:$F$6</c:f>
              <c:numCache>
                <c:formatCode>General</c:formatCode>
                <c:ptCount val="5"/>
              </c:numCache>
            </c:numRef>
          </c:val>
        </c:ser>
        <c:ser>
          <c:idx val="5"/>
          <c:order val="5"/>
          <c:tx>
            <c:strRef>
              <c:f>Лист1!$G$1</c:f>
              <c:strCache>
                <c:ptCount val="1"/>
                <c:pt idx="0">
                  <c:v>Столбец5</c:v>
                </c:pt>
              </c:strCache>
            </c:strRef>
          </c:tx>
          <c:invertIfNegative val="0"/>
          <c:cat>
            <c:numRef>
              <c:f>Лист1!$A$2:$A$6</c:f>
              <c:numCache>
                <c:formatCode>General</c:formatCode>
                <c:ptCount val="5"/>
                <c:pt idx="0">
                  <c:v>2011</c:v>
                </c:pt>
                <c:pt idx="1">
                  <c:v>2012</c:v>
                </c:pt>
                <c:pt idx="2">
                  <c:v>2013</c:v>
                </c:pt>
                <c:pt idx="3">
                  <c:v>2014</c:v>
                </c:pt>
                <c:pt idx="4">
                  <c:v>2015</c:v>
                </c:pt>
              </c:numCache>
            </c:numRef>
          </c:cat>
          <c:val>
            <c:numRef>
              <c:f>Лист1!$G$2:$G$6</c:f>
              <c:numCache>
                <c:formatCode>General</c:formatCode>
                <c:ptCount val="5"/>
              </c:numCache>
            </c:numRef>
          </c:val>
        </c:ser>
        <c:dLbls>
          <c:showLegendKey val="0"/>
          <c:showVal val="0"/>
          <c:showCatName val="0"/>
          <c:showSerName val="0"/>
          <c:showPercent val="0"/>
          <c:showBubbleSize val="0"/>
        </c:dLbls>
        <c:gapWidth val="303"/>
        <c:gapDepth val="251"/>
        <c:shape val="box"/>
        <c:axId val="138315264"/>
        <c:axId val="138316800"/>
        <c:axId val="0"/>
      </c:bar3DChart>
      <c:catAx>
        <c:axId val="138315264"/>
        <c:scaling>
          <c:orientation val="minMax"/>
        </c:scaling>
        <c:delete val="0"/>
        <c:axPos val="b"/>
        <c:numFmt formatCode="General" sourceLinked="1"/>
        <c:majorTickMark val="none"/>
        <c:minorTickMark val="none"/>
        <c:tickLblPos val="nextTo"/>
        <c:txPr>
          <a:bodyPr/>
          <a:lstStyle/>
          <a:p>
            <a:pPr>
              <a:defRPr sz="1198" b="1"/>
            </a:pPr>
            <a:endParaRPr lang="ru-RU"/>
          </a:p>
        </c:txPr>
        <c:crossAx val="138316800"/>
        <c:crosses val="autoZero"/>
        <c:auto val="1"/>
        <c:lblAlgn val="ctr"/>
        <c:lblOffset val="100"/>
        <c:noMultiLvlLbl val="0"/>
      </c:catAx>
      <c:valAx>
        <c:axId val="138316800"/>
        <c:scaling>
          <c:orientation val="minMax"/>
        </c:scaling>
        <c:delete val="1"/>
        <c:axPos val="r"/>
        <c:numFmt formatCode="0.00" sourceLinked="1"/>
        <c:majorTickMark val="out"/>
        <c:minorTickMark val="none"/>
        <c:tickLblPos val="nextTo"/>
        <c:crossAx val="138315264"/>
        <c:crosses val="max"/>
        <c:crossBetween val="between"/>
      </c:valAx>
      <c:spPr>
        <a:noFill/>
        <a:ln w="25362">
          <a:noFill/>
        </a:ln>
      </c:spPr>
    </c:plotArea>
    <c:plotVisOnly val="1"/>
    <c:dispBlanksAs val="gap"/>
    <c:showDLblsOverMax val="0"/>
  </c:chart>
  <c:spPr>
    <a:ln>
      <a:noFill/>
    </a:ln>
    <a:effectLst/>
    <a:scene3d>
      <a:camera prst="orthographicFront"/>
      <a:lightRig rig="threePt" dir="t"/>
    </a:scene3d>
    <a:sp3d prstMaterial="metal">
      <a:bevelB/>
    </a:sp3d>
  </c:spPr>
  <c:txPr>
    <a:bodyPr/>
    <a:lstStyle/>
    <a:p>
      <a:pPr>
        <a:defRPr sz="1797"/>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5"/>
    </mc:Choice>
    <mc:Fallback>
      <c:style val="35"/>
    </mc:Fallback>
  </mc:AlternateContent>
  <c:chart>
    <c:title>
      <c:tx>
        <c:rich>
          <a:bodyPr/>
          <a:lstStyle/>
          <a:p>
            <a:pPr>
              <a:defRPr/>
            </a:pPr>
            <a:r>
              <a:rPr lang="en-US" sz="1398" spc="0" dirty="0" smtClean="0">
                <a:effectLst>
                  <a:outerShdw blurRad="38100" dist="38100" dir="2700000" algn="tl">
                    <a:srgbClr val="000000">
                      <a:alpha val="43137"/>
                    </a:srgbClr>
                  </a:outerShdw>
                </a:effectLst>
              </a:rPr>
              <a:t>Company’s authorized</a:t>
            </a:r>
            <a:r>
              <a:rPr lang="en-US" sz="1398" spc="0" baseline="0" dirty="0" smtClean="0">
                <a:effectLst>
                  <a:outerShdw blurRad="38100" dist="38100" dir="2700000" algn="tl">
                    <a:srgbClr val="000000">
                      <a:alpha val="43137"/>
                    </a:srgbClr>
                  </a:outerShdw>
                </a:effectLst>
              </a:rPr>
              <a:t> capital (</a:t>
            </a:r>
            <a:r>
              <a:rPr lang="en-US" sz="1398" spc="0" baseline="0" dirty="0" err="1" smtClean="0">
                <a:effectLst>
                  <a:outerShdw blurRad="38100" dist="38100" dir="2700000" algn="tl">
                    <a:srgbClr val="000000">
                      <a:alpha val="43137"/>
                    </a:srgbClr>
                  </a:outerShdw>
                </a:effectLst>
              </a:rPr>
              <a:t>bill.soums</a:t>
            </a:r>
            <a:r>
              <a:rPr lang="en-US" sz="1398" spc="0" baseline="0" dirty="0" smtClean="0">
                <a:effectLst>
                  <a:outerShdw blurRad="38100" dist="38100" dir="2700000" algn="tl">
                    <a:srgbClr val="000000">
                      <a:alpha val="43137"/>
                    </a:srgbClr>
                  </a:outerShdw>
                </a:effectLst>
              </a:rPr>
              <a:t>)</a:t>
            </a:r>
            <a:endParaRPr lang="ru-RU" sz="1398" spc="0" dirty="0">
              <a:effectLst>
                <a:outerShdw blurRad="38100" dist="38100" dir="2700000" algn="tl">
                  <a:srgbClr val="000000">
                    <a:alpha val="43137"/>
                  </a:srgbClr>
                </a:outerShdw>
              </a:effectLst>
            </a:endParaRPr>
          </a:p>
        </c:rich>
      </c:tx>
      <c:layout>
        <c:manualLayout>
          <c:xMode val="edge"/>
          <c:yMode val="edge"/>
          <c:x val="0.22446547243089371"/>
          <c:y val="3.137254901960785E-2"/>
        </c:manualLayout>
      </c:layout>
      <c:overlay val="0"/>
    </c:title>
    <c:autoTitleDeleted val="0"/>
    <c:view3D>
      <c:rotX val="60"/>
      <c:rotY val="70"/>
      <c:depthPercent val="100"/>
      <c:rAngAx val="1"/>
    </c:view3D>
    <c:floor>
      <c:thickness val="0"/>
    </c:floor>
    <c:sideWall>
      <c:thickness val="0"/>
      <c:spPr>
        <a:noFill/>
      </c:spPr>
    </c:sideWall>
    <c:backWall>
      <c:thickness val="0"/>
      <c:spPr>
        <a:noFill/>
        <a:ln w="25400">
          <a:noFill/>
        </a:ln>
      </c:spPr>
    </c:backWall>
    <c:plotArea>
      <c:layout/>
      <c:bar3DChart>
        <c:barDir val="col"/>
        <c:grouping val="clustered"/>
        <c:varyColors val="0"/>
        <c:ser>
          <c:idx val="0"/>
          <c:order val="0"/>
          <c:tx>
            <c:strRef>
              <c:f>Лист1!$B$1</c:f>
              <c:strCache>
                <c:ptCount val="1"/>
                <c:pt idx="0">
                  <c:v>Активы общества, млрд. сум</c:v>
                </c:pt>
              </c:strCache>
            </c:strRef>
          </c:tx>
          <c:spPr>
            <a:solidFill>
              <a:srgbClr val="CC00CC"/>
            </a:solidFill>
            <a:ln w="25362">
              <a:solidFill>
                <a:schemeClr val="tx1">
                  <a:lumMod val="65000"/>
                  <a:lumOff val="35000"/>
                </a:schemeClr>
              </a:solidFill>
            </a:ln>
            <a:effectLst>
              <a:outerShdw blurRad="76200" sx="92000" sy="92000" algn="ctr" rotWithShape="0">
                <a:prstClr val="black">
                  <a:alpha val="25000"/>
                </a:prstClr>
              </a:outerShdw>
            </a:effectLst>
            <a:scene3d>
              <a:camera prst="orthographicFront"/>
              <a:lightRig rig="threePt" dir="t"/>
            </a:scene3d>
            <a:sp3d>
              <a:bevelT w="196850" h="101600" prst="coolSlant"/>
              <a:bevelB w="209550" h="107950" prst="coolSlant"/>
              <a:contourClr>
                <a:srgbClr val="000000"/>
              </a:contourClr>
            </a:sp3d>
          </c:spPr>
          <c:invertIfNegative val="0"/>
          <c:dLbls>
            <c:spPr>
              <a:ln cmpd="sng"/>
              <a:effectLst>
                <a:outerShdw blurRad="50800" dist="38100" dir="2160000" algn="tl" rotWithShape="0">
                  <a:prstClr val="black">
                    <a:alpha val="92000"/>
                  </a:prstClr>
                </a:outerShdw>
              </a:effectLst>
              <a:scene3d>
                <a:camera prst="orthographicFront"/>
                <a:lightRig rig="threePt" dir="t"/>
              </a:scene3d>
              <a:sp3d>
                <a:bevelB h="12700"/>
              </a:sp3d>
            </c:spPr>
            <c:txPr>
              <a:bodyPr rot="0" anchor="ctr" anchorCtr="1"/>
              <a:lstStyle/>
              <a:p>
                <a:pPr>
                  <a:defRPr sz="1198" b="1">
                    <a:effectLst/>
                  </a:defRPr>
                </a:pPr>
                <a:endParaRPr lang="ru-RU"/>
              </a:p>
            </c:txPr>
            <c:showLegendKey val="0"/>
            <c:showVal val="1"/>
            <c:showCatName val="0"/>
            <c:showSerName val="0"/>
            <c:showPercent val="0"/>
            <c:showBubbleSize val="0"/>
            <c:showLeaderLines val="0"/>
          </c:dLbls>
          <c:cat>
            <c:numRef>
              <c:f>Лист1!$A$2:$A$6</c:f>
              <c:numCache>
                <c:formatCode>General</c:formatCode>
                <c:ptCount val="5"/>
                <c:pt idx="0">
                  <c:v>2011</c:v>
                </c:pt>
                <c:pt idx="1">
                  <c:v>2012</c:v>
                </c:pt>
                <c:pt idx="2">
                  <c:v>2013</c:v>
                </c:pt>
                <c:pt idx="3">
                  <c:v>2014</c:v>
                </c:pt>
                <c:pt idx="4">
                  <c:v>2015</c:v>
                </c:pt>
              </c:numCache>
            </c:numRef>
          </c:cat>
          <c:val>
            <c:numRef>
              <c:f>Лист1!$B$2:$B$6</c:f>
              <c:numCache>
                <c:formatCode>General</c:formatCode>
                <c:ptCount val="5"/>
                <c:pt idx="0">
                  <c:v>0.60000000000000064</c:v>
                </c:pt>
                <c:pt idx="1">
                  <c:v>0.60000000000000064</c:v>
                </c:pt>
                <c:pt idx="2">
                  <c:v>0.75000000000000089</c:v>
                </c:pt>
                <c:pt idx="3" formatCode="0.00">
                  <c:v>0.79600000000000004</c:v>
                </c:pt>
                <c:pt idx="4">
                  <c:v>1.36</c:v>
                </c:pt>
              </c:numCache>
            </c:numRef>
          </c:val>
        </c:ser>
        <c:ser>
          <c:idx val="1"/>
          <c:order val="1"/>
          <c:tx>
            <c:strRef>
              <c:f>Лист1!$C$1</c:f>
              <c:strCache>
                <c:ptCount val="1"/>
                <c:pt idx="0">
                  <c:v>Столбец1</c:v>
                </c:pt>
              </c:strCache>
            </c:strRef>
          </c:tx>
          <c:invertIfNegative val="0"/>
          <c:cat>
            <c:numRef>
              <c:f>Лист1!$A$2:$A$6</c:f>
              <c:numCache>
                <c:formatCode>General</c:formatCode>
                <c:ptCount val="5"/>
                <c:pt idx="0">
                  <c:v>2011</c:v>
                </c:pt>
                <c:pt idx="1">
                  <c:v>2012</c:v>
                </c:pt>
                <c:pt idx="2">
                  <c:v>2013</c:v>
                </c:pt>
                <c:pt idx="3">
                  <c:v>2014</c:v>
                </c:pt>
                <c:pt idx="4">
                  <c:v>2015</c:v>
                </c:pt>
              </c:numCache>
            </c:numRef>
          </c:cat>
          <c:val>
            <c:numRef>
              <c:f>Лист1!$C$2:$C$6</c:f>
              <c:numCache>
                <c:formatCode>General</c:formatCode>
                <c:ptCount val="5"/>
              </c:numCache>
            </c:numRef>
          </c:val>
        </c:ser>
        <c:ser>
          <c:idx val="2"/>
          <c:order val="2"/>
          <c:tx>
            <c:strRef>
              <c:f>Лист1!$D$1</c:f>
              <c:strCache>
                <c:ptCount val="1"/>
                <c:pt idx="0">
                  <c:v>Столбец2</c:v>
                </c:pt>
              </c:strCache>
            </c:strRef>
          </c:tx>
          <c:invertIfNegative val="0"/>
          <c:cat>
            <c:numRef>
              <c:f>Лист1!$A$2:$A$6</c:f>
              <c:numCache>
                <c:formatCode>General</c:formatCode>
                <c:ptCount val="5"/>
                <c:pt idx="0">
                  <c:v>2011</c:v>
                </c:pt>
                <c:pt idx="1">
                  <c:v>2012</c:v>
                </c:pt>
                <c:pt idx="2">
                  <c:v>2013</c:v>
                </c:pt>
                <c:pt idx="3">
                  <c:v>2014</c:v>
                </c:pt>
                <c:pt idx="4">
                  <c:v>2015</c:v>
                </c:pt>
              </c:numCache>
            </c:numRef>
          </c:cat>
          <c:val>
            <c:numRef>
              <c:f>Лист1!$D$2:$D$6</c:f>
              <c:numCache>
                <c:formatCode>General</c:formatCode>
                <c:ptCount val="5"/>
              </c:numCache>
            </c:numRef>
          </c:val>
        </c:ser>
        <c:ser>
          <c:idx val="3"/>
          <c:order val="3"/>
          <c:tx>
            <c:strRef>
              <c:f>Лист1!$E$1</c:f>
              <c:strCache>
                <c:ptCount val="1"/>
                <c:pt idx="0">
                  <c:v>Столбец3</c:v>
                </c:pt>
              </c:strCache>
            </c:strRef>
          </c:tx>
          <c:invertIfNegative val="0"/>
          <c:cat>
            <c:numRef>
              <c:f>Лист1!$A$2:$A$6</c:f>
              <c:numCache>
                <c:formatCode>General</c:formatCode>
                <c:ptCount val="5"/>
                <c:pt idx="0">
                  <c:v>2011</c:v>
                </c:pt>
                <c:pt idx="1">
                  <c:v>2012</c:v>
                </c:pt>
                <c:pt idx="2">
                  <c:v>2013</c:v>
                </c:pt>
                <c:pt idx="3">
                  <c:v>2014</c:v>
                </c:pt>
                <c:pt idx="4">
                  <c:v>2015</c:v>
                </c:pt>
              </c:numCache>
            </c:numRef>
          </c:cat>
          <c:val>
            <c:numRef>
              <c:f>Лист1!$E$2:$E$6</c:f>
              <c:numCache>
                <c:formatCode>General</c:formatCode>
                <c:ptCount val="5"/>
              </c:numCache>
            </c:numRef>
          </c:val>
        </c:ser>
        <c:ser>
          <c:idx val="4"/>
          <c:order val="4"/>
          <c:tx>
            <c:strRef>
              <c:f>Лист1!$F$1</c:f>
              <c:strCache>
                <c:ptCount val="1"/>
                <c:pt idx="0">
                  <c:v>Столбец4</c:v>
                </c:pt>
              </c:strCache>
            </c:strRef>
          </c:tx>
          <c:invertIfNegative val="0"/>
          <c:cat>
            <c:numRef>
              <c:f>Лист1!$A$2:$A$6</c:f>
              <c:numCache>
                <c:formatCode>General</c:formatCode>
                <c:ptCount val="5"/>
                <c:pt idx="0">
                  <c:v>2011</c:v>
                </c:pt>
                <c:pt idx="1">
                  <c:v>2012</c:v>
                </c:pt>
                <c:pt idx="2">
                  <c:v>2013</c:v>
                </c:pt>
                <c:pt idx="3">
                  <c:v>2014</c:v>
                </c:pt>
                <c:pt idx="4">
                  <c:v>2015</c:v>
                </c:pt>
              </c:numCache>
            </c:numRef>
          </c:cat>
          <c:val>
            <c:numRef>
              <c:f>Лист1!$F$2:$F$6</c:f>
              <c:numCache>
                <c:formatCode>General</c:formatCode>
                <c:ptCount val="5"/>
              </c:numCache>
            </c:numRef>
          </c:val>
        </c:ser>
        <c:ser>
          <c:idx val="5"/>
          <c:order val="5"/>
          <c:tx>
            <c:strRef>
              <c:f>Лист1!$G$1</c:f>
              <c:strCache>
                <c:ptCount val="1"/>
                <c:pt idx="0">
                  <c:v>Столбец5</c:v>
                </c:pt>
              </c:strCache>
            </c:strRef>
          </c:tx>
          <c:invertIfNegative val="0"/>
          <c:cat>
            <c:numRef>
              <c:f>Лист1!$A$2:$A$6</c:f>
              <c:numCache>
                <c:formatCode>General</c:formatCode>
                <c:ptCount val="5"/>
                <c:pt idx="0">
                  <c:v>2011</c:v>
                </c:pt>
                <c:pt idx="1">
                  <c:v>2012</c:v>
                </c:pt>
                <c:pt idx="2">
                  <c:v>2013</c:v>
                </c:pt>
                <c:pt idx="3">
                  <c:v>2014</c:v>
                </c:pt>
                <c:pt idx="4">
                  <c:v>2015</c:v>
                </c:pt>
              </c:numCache>
            </c:numRef>
          </c:cat>
          <c:val>
            <c:numRef>
              <c:f>Лист1!$G$2:$G$6</c:f>
              <c:numCache>
                <c:formatCode>General</c:formatCode>
                <c:ptCount val="5"/>
              </c:numCache>
            </c:numRef>
          </c:val>
        </c:ser>
        <c:dLbls>
          <c:showLegendKey val="0"/>
          <c:showVal val="0"/>
          <c:showCatName val="0"/>
          <c:showSerName val="0"/>
          <c:showPercent val="0"/>
          <c:showBubbleSize val="0"/>
        </c:dLbls>
        <c:gapWidth val="303"/>
        <c:gapDepth val="251"/>
        <c:shape val="box"/>
        <c:axId val="137809280"/>
        <c:axId val="137819264"/>
        <c:axId val="0"/>
      </c:bar3DChart>
      <c:catAx>
        <c:axId val="137809280"/>
        <c:scaling>
          <c:orientation val="minMax"/>
        </c:scaling>
        <c:delete val="0"/>
        <c:axPos val="b"/>
        <c:numFmt formatCode="General" sourceLinked="1"/>
        <c:majorTickMark val="none"/>
        <c:minorTickMark val="none"/>
        <c:tickLblPos val="nextTo"/>
        <c:txPr>
          <a:bodyPr/>
          <a:lstStyle/>
          <a:p>
            <a:pPr>
              <a:defRPr sz="1198" b="1"/>
            </a:pPr>
            <a:endParaRPr lang="ru-RU"/>
          </a:p>
        </c:txPr>
        <c:crossAx val="137819264"/>
        <c:crosses val="autoZero"/>
        <c:auto val="1"/>
        <c:lblAlgn val="ctr"/>
        <c:lblOffset val="100"/>
        <c:noMultiLvlLbl val="0"/>
      </c:catAx>
      <c:valAx>
        <c:axId val="137819264"/>
        <c:scaling>
          <c:orientation val="minMax"/>
        </c:scaling>
        <c:delete val="1"/>
        <c:axPos val="r"/>
        <c:numFmt formatCode="General" sourceLinked="1"/>
        <c:majorTickMark val="out"/>
        <c:minorTickMark val="none"/>
        <c:tickLblPos val="nextTo"/>
        <c:crossAx val="137809280"/>
        <c:crosses val="max"/>
        <c:crossBetween val="between"/>
      </c:valAx>
      <c:spPr>
        <a:noFill/>
        <a:ln w="25362">
          <a:noFill/>
        </a:ln>
      </c:spPr>
    </c:plotArea>
    <c:plotVisOnly val="1"/>
    <c:dispBlanksAs val="gap"/>
    <c:showDLblsOverMax val="0"/>
  </c:chart>
  <c:spPr>
    <a:ln>
      <a:noFill/>
    </a:ln>
    <a:effectLst/>
    <a:scene3d>
      <a:camera prst="orthographicFront"/>
      <a:lightRig rig="threePt" dir="t"/>
    </a:scene3d>
    <a:sp3d prstMaterial="metal">
      <a:bevelB/>
    </a:sp3d>
  </c:spPr>
  <c:txPr>
    <a:bodyPr/>
    <a:lstStyle/>
    <a:p>
      <a:pPr>
        <a:defRPr sz="1797"/>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5"/>
    </mc:Choice>
    <mc:Fallback>
      <c:style val="35"/>
    </mc:Fallback>
  </mc:AlternateContent>
  <c:chart>
    <c:title>
      <c:tx>
        <c:rich>
          <a:bodyPr/>
          <a:lstStyle/>
          <a:p>
            <a:pPr marL="0" indent="0">
              <a:defRPr/>
            </a:pPr>
            <a:r>
              <a:rPr lang="en-US" sz="1101" spc="0" dirty="0" smtClean="0">
                <a:effectLst>
                  <a:outerShdw blurRad="38100" dist="38100" dir="2700000" algn="tl">
                    <a:srgbClr val="000000">
                      <a:alpha val="43137"/>
                    </a:srgbClr>
                  </a:outerShdw>
                </a:effectLst>
              </a:rPr>
              <a:t>Revenue</a:t>
            </a:r>
            <a:r>
              <a:rPr lang="en-US" sz="1101" spc="0" baseline="0" dirty="0" smtClean="0">
                <a:effectLst>
                  <a:outerShdw blurRad="38100" dist="38100" dir="2700000" algn="tl">
                    <a:srgbClr val="000000">
                      <a:alpha val="43137"/>
                    </a:srgbClr>
                  </a:outerShdw>
                </a:effectLst>
              </a:rPr>
              <a:t> from product sales (</a:t>
            </a:r>
            <a:r>
              <a:rPr lang="en-US" sz="1101" spc="0" baseline="0" dirty="0" err="1" smtClean="0">
                <a:effectLst>
                  <a:outerShdw blurRad="38100" dist="38100" dir="2700000" algn="tl">
                    <a:srgbClr val="000000">
                      <a:alpha val="43137"/>
                    </a:srgbClr>
                  </a:outerShdw>
                </a:effectLst>
              </a:rPr>
              <a:t>bill.soums</a:t>
            </a:r>
            <a:r>
              <a:rPr lang="ru-RU" sz="1101" spc="0" dirty="0" smtClean="0">
                <a:effectLst>
                  <a:outerShdw blurRad="38100" dist="38100" dir="2700000" algn="tl">
                    <a:srgbClr val="000000">
                      <a:alpha val="43137"/>
                    </a:srgbClr>
                  </a:outerShdw>
                </a:effectLst>
              </a:rPr>
              <a:t>)</a:t>
            </a:r>
            <a:endParaRPr lang="ru-RU" sz="1101" spc="0" dirty="0">
              <a:effectLst>
                <a:outerShdw blurRad="38100" dist="38100" dir="2700000" algn="tl">
                  <a:srgbClr val="000000">
                    <a:alpha val="43137"/>
                  </a:srgbClr>
                </a:outerShdw>
              </a:effectLst>
            </a:endParaRPr>
          </a:p>
        </c:rich>
      </c:tx>
      <c:layout/>
      <c:overlay val="0"/>
    </c:title>
    <c:autoTitleDeleted val="0"/>
    <c:view3D>
      <c:rotX val="60"/>
      <c:rotY val="70"/>
      <c:depthPercent val="100"/>
      <c:rAngAx val="1"/>
    </c:view3D>
    <c:floor>
      <c:thickness val="0"/>
      <c:spPr>
        <a:effectLst>
          <a:outerShdw blurRad="50800" dist="38100" algn="l" rotWithShape="0">
            <a:prstClr val="black">
              <a:alpha val="40000"/>
            </a:prstClr>
          </a:outerShdw>
        </a:effectLst>
      </c:spPr>
    </c:floor>
    <c:sideWall>
      <c:thickness val="0"/>
      <c:spPr>
        <a:noFill/>
      </c:spPr>
    </c:sideWall>
    <c:backWall>
      <c:thickness val="0"/>
      <c:spPr>
        <a:noFill/>
        <a:ln w="25400">
          <a:noFill/>
        </a:ln>
      </c:spPr>
    </c:backWall>
    <c:plotArea>
      <c:layout/>
      <c:bar3DChart>
        <c:barDir val="col"/>
        <c:grouping val="clustered"/>
        <c:varyColors val="0"/>
        <c:ser>
          <c:idx val="0"/>
          <c:order val="0"/>
          <c:tx>
            <c:strRef>
              <c:f>Лист1!$B$1</c:f>
              <c:strCache>
                <c:ptCount val="1"/>
                <c:pt idx="0">
                  <c:v>Активы общества, млрд. сум</c:v>
                </c:pt>
              </c:strCache>
            </c:strRef>
          </c:tx>
          <c:spPr>
            <a:solidFill>
              <a:srgbClr val="0000FF"/>
            </a:solidFill>
            <a:ln w="25413">
              <a:solidFill>
                <a:srgbClr val="0000FF"/>
              </a:solidFill>
            </a:ln>
            <a:effectLst>
              <a:outerShdw blurRad="76200" sx="92000" sy="92000" algn="ctr" rotWithShape="0">
                <a:prstClr val="black">
                  <a:alpha val="25000"/>
                </a:prstClr>
              </a:outerShdw>
            </a:effectLst>
            <a:scene3d>
              <a:camera prst="orthographicFront"/>
              <a:lightRig rig="threePt" dir="t"/>
            </a:scene3d>
            <a:sp3d>
              <a:bevelT w="196850" h="101600" prst="coolSlant"/>
              <a:bevelB w="209550" h="107950" prst="coolSlant"/>
              <a:contourClr>
                <a:srgbClr val="000000"/>
              </a:contourClr>
            </a:sp3d>
          </c:spPr>
          <c:invertIfNegative val="0"/>
          <c:dLbls>
            <c:spPr>
              <a:ln cmpd="sng"/>
              <a:effectLst>
                <a:outerShdw blurRad="50800" dist="38100" dir="2160000" algn="tl" rotWithShape="0">
                  <a:prstClr val="black">
                    <a:alpha val="92000"/>
                  </a:prstClr>
                </a:outerShdw>
              </a:effectLst>
              <a:scene3d>
                <a:camera prst="orthographicFront"/>
                <a:lightRig rig="threePt" dir="t"/>
              </a:scene3d>
              <a:sp3d>
                <a:bevelB h="12700"/>
              </a:sp3d>
            </c:spPr>
            <c:txPr>
              <a:bodyPr rot="0" anchor="ctr" anchorCtr="1"/>
              <a:lstStyle/>
              <a:p>
                <a:pPr>
                  <a:defRPr sz="1201" b="1">
                    <a:effectLst/>
                  </a:defRPr>
                </a:pPr>
                <a:endParaRPr lang="ru-RU"/>
              </a:p>
            </c:txPr>
            <c:showLegendKey val="0"/>
            <c:showVal val="1"/>
            <c:showCatName val="0"/>
            <c:showSerName val="0"/>
            <c:showPercent val="0"/>
            <c:showBubbleSize val="0"/>
            <c:showLeaderLines val="0"/>
          </c:dLbls>
          <c:cat>
            <c:numRef>
              <c:f>Лист1!$A$2:$A$6</c:f>
              <c:numCache>
                <c:formatCode>General</c:formatCode>
                <c:ptCount val="5"/>
                <c:pt idx="0">
                  <c:v>2011</c:v>
                </c:pt>
                <c:pt idx="1">
                  <c:v>2012</c:v>
                </c:pt>
                <c:pt idx="2">
                  <c:v>2013</c:v>
                </c:pt>
                <c:pt idx="3">
                  <c:v>2014</c:v>
                </c:pt>
                <c:pt idx="4">
                  <c:v>2015</c:v>
                </c:pt>
              </c:numCache>
            </c:numRef>
          </c:cat>
          <c:val>
            <c:numRef>
              <c:f>Лист1!$B$2:$B$6</c:f>
              <c:numCache>
                <c:formatCode>0.00</c:formatCode>
                <c:ptCount val="5"/>
                <c:pt idx="0">
                  <c:v>8.9690000000000047</c:v>
                </c:pt>
                <c:pt idx="1">
                  <c:v>8.9780000000000015</c:v>
                </c:pt>
                <c:pt idx="2">
                  <c:v>8.777000000000001</c:v>
                </c:pt>
                <c:pt idx="3">
                  <c:v>11.025</c:v>
                </c:pt>
                <c:pt idx="4">
                  <c:v>8.2909999999999986</c:v>
                </c:pt>
              </c:numCache>
            </c:numRef>
          </c:val>
        </c:ser>
        <c:ser>
          <c:idx val="1"/>
          <c:order val="1"/>
          <c:tx>
            <c:strRef>
              <c:f>Лист1!$C$1</c:f>
              <c:strCache>
                <c:ptCount val="1"/>
                <c:pt idx="0">
                  <c:v>Столбец1</c:v>
                </c:pt>
              </c:strCache>
            </c:strRef>
          </c:tx>
          <c:invertIfNegative val="0"/>
          <c:cat>
            <c:numRef>
              <c:f>Лист1!$A$2:$A$6</c:f>
              <c:numCache>
                <c:formatCode>General</c:formatCode>
                <c:ptCount val="5"/>
                <c:pt idx="0">
                  <c:v>2011</c:v>
                </c:pt>
                <c:pt idx="1">
                  <c:v>2012</c:v>
                </c:pt>
                <c:pt idx="2">
                  <c:v>2013</c:v>
                </c:pt>
                <c:pt idx="3">
                  <c:v>2014</c:v>
                </c:pt>
                <c:pt idx="4">
                  <c:v>2015</c:v>
                </c:pt>
              </c:numCache>
            </c:numRef>
          </c:cat>
          <c:val>
            <c:numRef>
              <c:f>Лист1!$C$2:$C$6</c:f>
              <c:numCache>
                <c:formatCode>General</c:formatCode>
                <c:ptCount val="5"/>
              </c:numCache>
            </c:numRef>
          </c:val>
        </c:ser>
        <c:ser>
          <c:idx val="2"/>
          <c:order val="2"/>
          <c:tx>
            <c:strRef>
              <c:f>Лист1!$D$1</c:f>
              <c:strCache>
                <c:ptCount val="1"/>
                <c:pt idx="0">
                  <c:v>Столбец2</c:v>
                </c:pt>
              </c:strCache>
            </c:strRef>
          </c:tx>
          <c:invertIfNegative val="0"/>
          <c:cat>
            <c:numRef>
              <c:f>Лист1!$A$2:$A$6</c:f>
              <c:numCache>
                <c:formatCode>General</c:formatCode>
                <c:ptCount val="5"/>
                <c:pt idx="0">
                  <c:v>2011</c:v>
                </c:pt>
                <c:pt idx="1">
                  <c:v>2012</c:v>
                </c:pt>
                <c:pt idx="2">
                  <c:v>2013</c:v>
                </c:pt>
                <c:pt idx="3">
                  <c:v>2014</c:v>
                </c:pt>
                <c:pt idx="4">
                  <c:v>2015</c:v>
                </c:pt>
              </c:numCache>
            </c:numRef>
          </c:cat>
          <c:val>
            <c:numRef>
              <c:f>Лист1!$D$2:$D$6</c:f>
              <c:numCache>
                <c:formatCode>General</c:formatCode>
                <c:ptCount val="5"/>
              </c:numCache>
            </c:numRef>
          </c:val>
        </c:ser>
        <c:ser>
          <c:idx val="3"/>
          <c:order val="3"/>
          <c:tx>
            <c:strRef>
              <c:f>Лист1!$E$1</c:f>
              <c:strCache>
                <c:ptCount val="1"/>
                <c:pt idx="0">
                  <c:v>Столбец3</c:v>
                </c:pt>
              </c:strCache>
            </c:strRef>
          </c:tx>
          <c:invertIfNegative val="0"/>
          <c:cat>
            <c:numRef>
              <c:f>Лист1!$A$2:$A$6</c:f>
              <c:numCache>
                <c:formatCode>General</c:formatCode>
                <c:ptCount val="5"/>
                <c:pt idx="0">
                  <c:v>2011</c:v>
                </c:pt>
                <c:pt idx="1">
                  <c:v>2012</c:v>
                </c:pt>
                <c:pt idx="2">
                  <c:v>2013</c:v>
                </c:pt>
                <c:pt idx="3">
                  <c:v>2014</c:v>
                </c:pt>
                <c:pt idx="4">
                  <c:v>2015</c:v>
                </c:pt>
              </c:numCache>
            </c:numRef>
          </c:cat>
          <c:val>
            <c:numRef>
              <c:f>Лист1!$E$2:$E$6</c:f>
              <c:numCache>
                <c:formatCode>General</c:formatCode>
                <c:ptCount val="5"/>
              </c:numCache>
            </c:numRef>
          </c:val>
        </c:ser>
        <c:ser>
          <c:idx val="4"/>
          <c:order val="4"/>
          <c:tx>
            <c:strRef>
              <c:f>Лист1!$F$1</c:f>
              <c:strCache>
                <c:ptCount val="1"/>
                <c:pt idx="0">
                  <c:v>Столбец4</c:v>
                </c:pt>
              </c:strCache>
            </c:strRef>
          </c:tx>
          <c:invertIfNegative val="0"/>
          <c:cat>
            <c:numRef>
              <c:f>Лист1!$A$2:$A$6</c:f>
              <c:numCache>
                <c:formatCode>General</c:formatCode>
                <c:ptCount val="5"/>
                <c:pt idx="0">
                  <c:v>2011</c:v>
                </c:pt>
                <c:pt idx="1">
                  <c:v>2012</c:v>
                </c:pt>
                <c:pt idx="2">
                  <c:v>2013</c:v>
                </c:pt>
                <c:pt idx="3">
                  <c:v>2014</c:v>
                </c:pt>
                <c:pt idx="4">
                  <c:v>2015</c:v>
                </c:pt>
              </c:numCache>
            </c:numRef>
          </c:cat>
          <c:val>
            <c:numRef>
              <c:f>Лист1!$F$2:$F$6</c:f>
              <c:numCache>
                <c:formatCode>General</c:formatCode>
                <c:ptCount val="5"/>
              </c:numCache>
            </c:numRef>
          </c:val>
        </c:ser>
        <c:ser>
          <c:idx val="5"/>
          <c:order val="5"/>
          <c:tx>
            <c:strRef>
              <c:f>Лист1!$G$1</c:f>
              <c:strCache>
                <c:ptCount val="1"/>
                <c:pt idx="0">
                  <c:v>Столбец5</c:v>
                </c:pt>
              </c:strCache>
            </c:strRef>
          </c:tx>
          <c:invertIfNegative val="0"/>
          <c:cat>
            <c:numRef>
              <c:f>Лист1!$A$2:$A$6</c:f>
              <c:numCache>
                <c:formatCode>General</c:formatCode>
                <c:ptCount val="5"/>
                <c:pt idx="0">
                  <c:v>2011</c:v>
                </c:pt>
                <c:pt idx="1">
                  <c:v>2012</c:v>
                </c:pt>
                <c:pt idx="2">
                  <c:v>2013</c:v>
                </c:pt>
                <c:pt idx="3">
                  <c:v>2014</c:v>
                </c:pt>
                <c:pt idx="4">
                  <c:v>2015</c:v>
                </c:pt>
              </c:numCache>
            </c:numRef>
          </c:cat>
          <c:val>
            <c:numRef>
              <c:f>Лист1!$G$2:$G$6</c:f>
              <c:numCache>
                <c:formatCode>General</c:formatCode>
                <c:ptCount val="5"/>
              </c:numCache>
            </c:numRef>
          </c:val>
        </c:ser>
        <c:dLbls>
          <c:showLegendKey val="0"/>
          <c:showVal val="0"/>
          <c:showCatName val="0"/>
          <c:showSerName val="0"/>
          <c:showPercent val="0"/>
          <c:showBubbleSize val="0"/>
        </c:dLbls>
        <c:gapWidth val="303"/>
        <c:gapDepth val="251"/>
        <c:shape val="box"/>
        <c:axId val="140957184"/>
        <c:axId val="140958720"/>
        <c:axId val="0"/>
      </c:bar3DChart>
      <c:catAx>
        <c:axId val="140957184"/>
        <c:scaling>
          <c:orientation val="minMax"/>
        </c:scaling>
        <c:delete val="0"/>
        <c:axPos val="b"/>
        <c:numFmt formatCode="General" sourceLinked="1"/>
        <c:majorTickMark val="none"/>
        <c:minorTickMark val="none"/>
        <c:tickLblPos val="nextTo"/>
        <c:txPr>
          <a:bodyPr/>
          <a:lstStyle/>
          <a:p>
            <a:pPr>
              <a:defRPr sz="1201" b="1"/>
            </a:pPr>
            <a:endParaRPr lang="ru-RU"/>
          </a:p>
        </c:txPr>
        <c:crossAx val="140958720"/>
        <c:crosses val="autoZero"/>
        <c:auto val="1"/>
        <c:lblAlgn val="ctr"/>
        <c:lblOffset val="100"/>
        <c:noMultiLvlLbl val="0"/>
      </c:catAx>
      <c:valAx>
        <c:axId val="140958720"/>
        <c:scaling>
          <c:orientation val="minMax"/>
        </c:scaling>
        <c:delete val="1"/>
        <c:axPos val="r"/>
        <c:numFmt formatCode="0.00" sourceLinked="1"/>
        <c:majorTickMark val="out"/>
        <c:minorTickMark val="none"/>
        <c:tickLblPos val="nextTo"/>
        <c:crossAx val="140957184"/>
        <c:crosses val="max"/>
        <c:crossBetween val="between"/>
      </c:valAx>
      <c:spPr>
        <a:noFill/>
        <a:ln w="25413">
          <a:noFill/>
        </a:ln>
      </c:spPr>
    </c:plotArea>
    <c:plotVisOnly val="1"/>
    <c:dispBlanksAs val="gap"/>
    <c:showDLblsOverMax val="0"/>
  </c:chart>
  <c:spPr>
    <a:ln>
      <a:noFill/>
    </a:ln>
    <a:effectLst/>
    <a:scene3d>
      <a:camera prst="orthographicFront"/>
      <a:lightRig rig="threePt" dir="t"/>
    </a:scene3d>
    <a:sp3d prstMaterial="metal">
      <a:bevelB/>
    </a:sp3d>
  </c:spPr>
  <c:txPr>
    <a:bodyPr/>
    <a:lstStyle/>
    <a:p>
      <a:pPr>
        <a:defRPr sz="1801"/>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5"/>
    </mc:Choice>
    <mc:Fallback>
      <c:style val="35"/>
    </mc:Fallback>
  </mc:AlternateContent>
  <c:chart>
    <c:title>
      <c:tx>
        <c:rich>
          <a:bodyPr/>
          <a:lstStyle/>
          <a:p>
            <a:pPr>
              <a:defRPr/>
            </a:pPr>
            <a:r>
              <a:rPr lang="en-US" sz="1399" spc="0" dirty="0" smtClean="0">
                <a:effectLst>
                  <a:outerShdw blurRad="38100" dist="38100" dir="2700000" algn="tl">
                    <a:srgbClr val="000000">
                      <a:alpha val="43137"/>
                    </a:srgbClr>
                  </a:outerShdw>
                </a:effectLst>
              </a:rPr>
              <a:t>Net profit (</a:t>
            </a:r>
            <a:r>
              <a:rPr lang="en-US" sz="1399" spc="0" dirty="0" err="1" smtClean="0">
                <a:effectLst>
                  <a:outerShdw blurRad="38100" dist="38100" dir="2700000" algn="tl">
                    <a:srgbClr val="000000">
                      <a:alpha val="43137"/>
                    </a:srgbClr>
                  </a:outerShdw>
                </a:effectLst>
              </a:rPr>
              <a:t>bill.soums</a:t>
            </a:r>
            <a:r>
              <a:rPr lang="en-US" sz="1399" spc="0" dirty="0" smtClean="0">
                <a:effectLst>
                  <a:outerShdw blurRad="38100" dist="38100" dir="2700000" algn="tl">
                    <a:srgbClr val="000000">
                      <a:alpha val="43137"/>
                    </a:srgbClr>
                  </a:outerShdw>
                </a:effectLst>
              </a:rPr>
              <a:t>)</a:t>
            </a:r>
            <a:endParaRPr lang="ru-RU" sz="1399" spc="0" dirty="0">
              <a:effectLst>
                <a:outerShdw blurRad="38100" dist="38100" dir="2700000" algn="tl">
                  <a:srgbClr val="000000">
                    <a:alpha val="43137"/>
                  </a:srgbClr>
                </a:outerShdw>
              </a:effectLst>
            </a:endParaRPr>
          </a:p>
        </c:rich>
      </c:tx>
      <c:layout/>
      <c:overlay val="0"/>
    </c:title>
    <c:autoTitleDeleted val="0"/>
    <c:view3D>
      <c:rotX val="60"/>
      <c:rotY val="70"/>
      <c:depthPercent val="100"/>
      <c:rAngAx val="1"/>
    </c:view3D>
    <c:floor>
      <c:thickness val="0"/>
    </c:floor>
    <c:sideWall>
      <c:thickness val="0"/>
      <c:spPr>
        <a:noFill/>
      </c:spPr>
    </c:sideWall>
    <c:backWall>
      <c:thickness val="0"/>
      <c:spPr>
        <a:noFill/>
        <a:ln w="25400">
          <a:noFill/>
        </a:ln>
      </c:spPr>
    </c:backWall>
    <c:plotArea>
      <c:layout/>
      <c:bar3DChart>
        <c:barDir val="col"/>
        <c:grouping val="clustered"/>
        <c:varyColors val="0"/>
        <c:ser>
          <c:idx val="0"/>
          <c:order val="0"/>
          <c:tx>
            <c:strRef>
              <c:f>Лист1!$B$1</c:f>
              <c:strCache>
                <c:ptCount val="1"/>
                <c:pt idx="0">
                  <c:v>Активы общества, млрд. сум</c:v>
                </c:pt>
              </c:strCache>
            </c:strRef>
          </c:tx>
          <c:spPr>
            <a:solidFill>
              <a:srgbClr val="00B050"/>
            </a:solidFill>
            <a:ln w="25379">
              <a:solidFill>
                <a:schemeClr val="tx1">
                  <a:lumMod val="65000"/>
                  <a:lumOff val="35000"/>
                </a:schemeClr>
              </a:solidFill>
            </a:ln>
            <a:effectLst>
              <a:outerShdw blurRad="76200" sx="92000" sy="92000" algn="ctr" rotWithShape="0">
                <a:prstClr val="black">
                  <a:alpha val="25000"/>
                </a:prstClr>
              </a:outerShdw>
            </a:effectLst>
            <a:scene3d>
              <a:camera prst="orthographicFront"/>
              <a:lightRig rig="threePt" dir="t"/>
            </a:scene3d>
            <a:sp3d>
              <a:bevelT w="196850" h="101600" prst="coolSlant"/>
              <a:bevelB w="209550" h="107950" prst="coolSlant"/>
              <a:contourClr>
                <a:srgbClr val="000000"/>
              </a:contourClr>
            </a:sp3d>
          </c:spPr>
          <c:invertIfNegative val="0"/>
          <c:dLbls>
            <c:spPr>
              <a:ln cmpd="sng"/>
              <a:effectLst>
                <a:outerShdw blurRad="50800" dist="38100" dir="2160000" algn="tl" rotWithShape="0">
                  <a:prstClr val="black">
                    <a:alpha val="92000"/>
                  </a:prstClr>
                </a:outerShdw>
              </a:effectLst>
              <a:scene3d>
                <a:camera prst="orthographicFront"/>
                <a:lightRig rig="threePt" dir="t"/>
              </a:scene3d>
              <a:sp3d>
                <a:bevelB h="12700"/>
              </a:sp3d>
            </c:spPr>
            <c:txPr>
              <a:bodyPr rot="0" anchor="ctr" anchorCtr="1"/>
              <a:lstStyle/>
              <a:p>
                <a:pPr>
                  <a:defRPr sz="1199" b="1">
                    <a:effectLst/>
                  </a:defRPr>
                </a:pPr>
                <a:endParaRPr lang="ru-RU"/>
              </a:p>
            </c:txPr>
            <c:showLegendKey val="0"/>
            <c:showVal val="1"/>
            <c:showCatName val="0"/>
            <c:showSerName val="0"/>
            <c:showPercent val="0"/>
            <c:showBubbleSize val="0"/>
            <c:showLeaderLines val="0"/>
          </c:dLbls>
          <c:cat>
            <c:numRef>
              <c:f>Лист1!$A$2:$A$6</c:f>
              <c:numCache>
                <c:formatCode>General</c:formatCode>
                <c:ptCount val="5"/>
                <c:pt idx="0">
                  <c:v>2011</c:v>
                </c:pt>
                <c:pt idx="1">
                  <c:v>2012</c:v>
                </c:pt>
                <c:pt idx="2">
                  <c:v>2013</c:v>
                </c:pt>
                <c:pt idx="3">
                  <c:v>2014</c:v>
                </c:pt>
                <c:pt idx="4">
                  <c:v>2015</c:v>
                </c:pt>
              </c:numCache>
            </c:numRef>
          </c:cat>
          <c:val>
            <c:numRef>
              <c:f>Лист1!$B$2:$B$6</c:f>
              <c:numCache>
                <c:formatCode>0.00</c:formatCode>
                <c:ptCount val="5"/>
                <c:pt idx="0">
                  <c:v>0.36000000000000032</c:v>
                </c:pt>
                <c:pt idx="1">
                  <c:v>0.49700000000000039</c:v>
                </c:pt>
                <c:pt idx="2">
                  <c:v>0.37600000000000039</c:v>
                </c:pt>
                <c:pt idx="3">
                  <c:v>0.42900000000000038</c:v>
                </c:pt>
                <c:pt idx="4">
                  <c:v>0.43200000000000038</c:v>
                </c:pt>
              </c:numCache>
            </c:numRef>
          </c:val>
        </c:ser>
        <c:ser>
          <c:idx val="1"/>
          <c:order val="1"/>
          <c:tx>
            <c:strRef>
              <c:f>Лист1!$C$1</c:f>
              <c:strCache>
                <c:ptCount val="1"/>
                <c:pt idx="0">
                  <c:v>Столбец1</c:v>
                </c:pt>
              </c:strCache>
            </c:strRef>
          </c:tx>
          <c:invertIfNegative val="0"/>
          <c:cat>
            <c:numRef>
              <c:f>Лист1!$A$2:$A$6</c:f>
              <c:numCache>
                <c:formatCode>General</c:formatCode>
                <c:ptCount val="5"/>
                <c:pt idx="0">
                  <c:v>2011</c:v>
                </c:pt>
                <c:pt idx="1">
                  <c:v>2012</c:v>
                </c:pt>
                <c:pt idx="2">
                  <c:v>2013</c:v>
                </c:pt>
                <c:pt idx="3">
                  <c:v>2014</c:v>
                </c:pt>
                <c:pt idx="4">
                  <c:v>2015</c:v>
                </c:pt>
              </c:numCache>
            </c:numRef>
          </c:cat>
          <c:val>
            <c:numRef>
              <c:f>Лист1!$C$2:$C$6</c:f>
              <c:numCache>
                <c:formatCode>General</c:formatCode>
                <c:ptCount val="5"/>
              </c:numCache>
            </c:numRef>
          </c:val>
        </c:ser>
        <c:ser>
          <c:idx val="2"/>
          <c:order val="2"/>
          <c:tx>
            <c:strRef>
              <c:f>Лист1!$D$1</c:f>
              <c:strCache>
                <c:ptCount val="1"/>
                <c:pt idx="0">
                  <c:v>Столбец2</c:v>
                </c:pt>
              </c:strCache>
            </c:strRef>
          </c:tx>
          <c:invertIfNegative val="0"/>
          <c:cat>
            <c:numRef>
              <c:f>Лист1!$A$2:$A$6</c:f>
              <c:numCache>
                <c:formatCode>General</c:formatCode>
                <c:ptCount val="5"/>
                <c:pt idx="0">
                  <c:v>2011</c:v>
                </c:pt>
                <c:pt idx="1">
                  <c:v>2012</c:v>
                </c:pt>
                <c:pt idx="2">
                  <c:v>2013</c:v>
                </c:pt>
                <c:pt idx="3">
                  <c:v>2014</c:v>
                </c:pt>
                <c:pt idx="4">
                  <c:v>2015</c:v>
                </c:pt>
              </c:numCache>
            </c:numRef>
          </c:cat>
          <c:val>
            <c:numRef>
              <c:f>Лист1!$D$2:$D$6</c:f>
              <c:numCache>
                <c:formatCode>General</c:formatCode>
                <c:ptCount val="5"/>
              </c:numCache>
            </c:numRef>
          </c:val>
        </c:ser>
        <c:ser>
          <c:idx val="3"/>
          <c:order val="3"/>
          <c:tx>
            <c:strRef>
              <c:f>Лист1!$E$1</c:f>
              <c:strCache>
                <c:ptCount val="1"/>
                <c:pt idx="0">
                  <c:v>Столбец3</c:v>
                </c:pt>
              </c:strCache>
            </c:strRef>
          </c:tx>
          <c:invertIfNegative val="0"/>
          <c:cat>
            <c:numRef>
              <c:f>Лист1!$A$2:$A$6</c:f>
              <c:numCache>
                <c:formatCode>General</c:formatCode>
                <c:ptCount val="5"/>
                <c:pt idx="0">
                  <c:v>2011</c:v>
                </c:pt>
                <c:pt idx="1">
                  <c:v>2012</c:v>
                </c:pt>
                <c:pt idx="2">
                  <c:v>2013</c:v>
                </c:pt>
                <c:pt idx="3">
                  <c:v>2014</c:v>
                </c:pt>
                <c:pt idx="4">
                  <c:v>2015</c:v>
                </c:pt>
              </c:numCache>
            </c:numRef>
          </c:cat>
          <c:val>
            <c:numRef>
              <c:f>Лист1!$E$2:$E$6</c:f>
              <c:numCache>
                <c:formatCode>General</c:formatCode>
                <c:ptCount val="5"/>
              </c:numCache>
            </c:numRef>
          </c:val>
        </c:ser>
        <c:ser>
          <c:idx val="4"/>
          <c:order val="4"/>
          <c:tx>
            <c:strRef>
              <c:f>Лист1!$F$1</c:f>
              <c:strCache>
                <c:ptCount val="1"/>
                <c:pt idx="0">
                  <c:v>Столбец4</c:v>
                </c:pt>
              </c:strCache>
            </c:strRef>
          </c:tx>
          <c:invertIfNegative val="0"/>
          <c:cat>
            <c:numRef>
              <c:f>Лист1!$A$2:$A$6</c:f>
              <c:numCache>
                <c:formatCode>General</c:formatCode>
                <c:ptCount val="5"/>
                <c:pt idx="0">
                  <c:v>2011</c:v>
                </c:pt>
                <c:pt idx="1">
                  <c:v>2012</c:v>
                </c:pt>
                <c:pt idx="2">
                  <c:v>2013</c:v>
                </c:pt>
                <c:pt idx="3">
                  <c:v>2014</c:v>
                </c:pt>
                <c:pt idx="4">
                  <c:v>2015</c:v>
                </c:pt>
              </c:numCache>
            </c:numRef>
          </c:cat>
          <c:val>
            <c:numRef>
              <c:f>Лист1!$F$2:$F$6</c:f>
              <c:numCache>
                <c:formatCode>General</c:formatCode>
                <c:ptCount val="5"/>
              </c:numCache>
            </c:numRef>
          </c:val>
        </c:ser>
        <c:ser>
          <c:idx val="5"/>
          <c:order val="5"/>
          <c:tx>
            <c:strRef>
              <c:f>Лист1!$G$1</c:f>
              <c:strCache>
                <c:ptCount val="1"/>
                <c:pt idx="0">
                  <c:v>Столбец5</c:v>
                </c:pt>
              </c:strCache>
            </c:strRef>
          </c:tx>
          <c:invertIfNegative val="0"/>
          <c:cat>
            <c:numRef>
              <c:f>Лист1!$A$2:$A$6</c:f>
              <c:numCache>
                <c:formatCode>General</c:formatCode>
                <c:ptCount val="5"/>
                <c:pt idx="0">
                  <c:v>2011</c:v>
                </c:pt>
                <c:pt idx="1">
                  <c:v>2012</c:v>
                </c:pt>
                <c:pt idx="2">
                  <c:v>2013</c:v>
                </c:pt>
                <c:pt idx="3">
                  <c:v>2014</c:v>
                </c:pt>
                <c:pt idx="4">
                  <c:v>2015</c:v>
                </c:pt>
              </c:numCache>
            </c:numRef>
          </c:cat>
          <c:val>
            <c:numRef>
              <c:f>Лист1!$G$2:$G$6</c:f>
              <c:numCache>
                <c:formatCode>General</c:formatCode>
                <c:ptCount val="5"/>
              </c:numCache>
            </c:numRef>
          </c:val>
        </c:ser>
        <c:dLbls>
          <c:showLegendKey val="0"/>
          <c:showVal val="0"/>
          <c:showCatName val="0"/>
          <c:showSerName val="0"/>
          <c:showPercent val="0"/>
          <c:showBubbleSize val="0"/>
        </c:dLbls>
        <c:gapWidth val="303"/>
        <c:gapDepth val="251"/>
        <c:shape val="box"/>
        <c:axId val="166534528"/>
        <c:axId val="166536320"/>
        <c:axId val="0"/>
      </c:bar3DChart>
      <c:catAx>
        <c:axId val="166534528"/>
        <c:scaling>
          <c:orientation val="minMax"/>
        </c:scaling>
        <c:delete val="0"/>
        <c:axPos val="b"/>
        <c:numFmt formatCode="General" sourceLinked="1"/>
        <c:majorTickMark val="none"/>
        <c:minorTickMark val="none"/>
        <c:tickLblPos val="nextTo"/>
        <c:txPr>
          <a:bodyPr/>
          <a:lstStyle/>
          <a:p>
            <a:pPr>
              <a:defRPr sz="1199" b="1"/>
            </a:pPr>
            <a:endParaRPr lang="ru-RU"/>
          </a:p>
        </c:txPr>
        <c:crossAx val="166536320"/>
        <c:crosses val="autoZero"/>
        <c:auto val="1"/>
        <c:lblAlgn val="ctr"/>
        <c:lblOffset val="100"/>
        <c:noMultiLvlLbl val="0"/>
      </c:catAx>
      <c:valAx>
        <c:axId val="166536320"/>
        <c:scaling>
          <c:orientation val="minMax"/>
        </c:scaling>
        <c:delete val="1"/>
        <c:axPos val="r"/>
        <c:numFmt formatCode="0.00" sourceLinked="1"/>
        <c:majorTickMark val="out"/>
        <c:minorTickMark val="none"/>
        <c:tickLblPos val="nextTo"/>
        <c:crossAx val="166534528"/>
        <c:crosses val="max"/>
        <c:crossBetween val="between"/>
      </c:valAx>
      <c:spPr>
        <a:noFill/>
        <a:ln w="25379">
          <a:noFill/>
        </a:ln>
      </c:spPr>
    </c:plotArea>
    <c:plotVisOnly val="1"/>
    <c:dispBlanksAs val="gap"/>
    <c:showDLblsOverMax val="0"/>
  </c:chart>
  <c:spPr>
    <a:ln>
      <a:noFill/>
    </a:ln>
    <a:effectLst/>
    <a:scene3d>
      <a:camera prst="orthographicFront"/>
      <a:lightRig rig="threePt" dir="t"/>
    </a:scene3d>
    <a:sp3d prstMaterial="metal">
      <a:bevelB/>
    </a:sp3d>
  </c:spPr>
  <c:txPr>
    <a:bodyPr/>
    <a:lstStyle/>
    <a:p>
      <a:pPr>
        <a:defRPr sz="1799"/>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04D248-C004-4207-AE5C-B4AF93FEDA98}" type="doc">
      <dgm:prSet loTypeId="urn:microsoft.com/office/officeart/2005/8/layout/process4" loCatId="process" qsTypeId="urn:microsoft.com/office/officeart/2005/8/quickstyle/simple2" qsCatId="simple" csTypeId="urn:microsoft.com/office/officeart/2005/8/colors/accent0_3" csCatId="mainScheme" phldr="1"/>
      <dgm:spPr/>
      <dgm:t>
        <a:bodyPr/>
        <a:lstStyle/>
        <a:p>
          <a:endParaRPr lang="ru-RU"/>
        </a:p>
      </dgm:t>
    </dgm:pt>
    <dgm:pt modelId="{B9558156-8A4C-46B2-B1E4-A5B1115AA3C1}">
      <dgm:prSet phldrT="[Текст]" custT="1"/>
      <dgm:spPr/>
      <dgm:t>
        <a:bodyPr/>
        <a:lstStyle/>
        <a:p>
          <a:pPr algn="ctr">
            <a:lnSpc>
              <a:spcPct val="150000"/>
            </a:lnSpc>
          </a:pPr>
          <a:r>
            <a:rPr lang="en-US" sz="1800" b="1" dirty="0" smtClean="0">
              <a:solidFill>
                <a:schemeClr val="bg1"/>
              </a:solidFill>
              <a:latin typeface="Times New Roman" pitchFamily="18" charset="0"/>
              <a:cs typeface="Times New Roman" pitchFamily="18" charset="0"/>
            </a:rPr>
            <a:t>State share stake sold to foreign investor is not less than</a:t>
          </a:r>
          <a:r>
            <a:rPr lang="ru-RU" sz="1800" b="1" dirty="0" smtClean="0">
              <a:solidFill>
                <a:schemeClr val="bg1"/>
              </a:solidFill>
              <a:latin typeface="Times New Roman" pitchFamily="18" charset="0"/>
              <a:cs typeface="Times New Roman" pitchFamily="18" charset="0"/>
            </a:rPr>
            <a:t> 15% </a:t>
          </a:r>
          <a:r>
            <a:rPr lang="en-US" sz="1800" b="1" dirty="0" smtClean="0">
              <a:solidFill>
                <a:schemeClr val="bg1"/>
              </a:solidFill>
              <a:latin typeface="Times New Roman" pitchFamily="18" charset="0"/>
              <a:cs typeface="Times New Roman" pitchFamily="18" charset="0"/>
            </a:rPr>
            <a:t>of the Charter fund of JSC</a:t>
          </a:r>
          <a:r>
            <a:rPr lang="ru-RU" sz="1800" b="1" dirty="0" smtClean="0">
              <a:solidFill>
                <a:schemeClr val="bg1"/>
              </a:solidFill>
              <a:latin typeface="Times New Roman" pitchFamily="18" charset="0"/>
              <a:cs typeface="Times New Roman" pitchFamily="18" charset="0"/>
            </a:rPr>
            <a:t> «</a:t>
          </a:r>
          <a:r>
            <a:rPr lang="en-US" sz="1800" b="1" dirty="0" smtClean="0">
              <a:solidFill>
                <a:schemeClr val="bg1"/>
              </a:solidFill>
              <a:latin typeface="Times New Roman" pitchFamily="18" charset="0"/>
              <a:cs typeface="Times New Roman" pitchFamily="18" charset="0"/>
            </a:rPr>
            <a:t>TASHGIPROGOR</a:t>
          </a:r>
          <a:r>
            <a:rPr lang="ru-RU" sz="1800" b="1" dirty="0" smtClean="0">
              <a:solidFill>
                <a:schemeClr val="bg1"/>
              </a:solidFill>
              <a:latin typeface="Times New Roman" pitchFamily="18" charset="0"/>
              <a:cs typeface="Times New Roman" pitchFamily="18" charset="0"/>
            </a:rPr>
            <a:t>»</a:t>
          </a:r>
          <a:endParaRPr lang="ru-RU" sz="1800" b="1" dirty="0">
            <a:solidFill>
              <a:schemeClr val="bg1"/>
            </a:solidFill>
            <a:latin typeface="Times New Roman" pitchFamily="18" charset="0"/>
            <a:cs typeface="Times New Roman" pitchFamily="18" charset="0"/>
          </a:endParaRPr>
        </a:p>
      </dgm:t>
    </dgm:pt>
    <dgm:pt modelId="{652DF293-EFBF-46B5-B015-FED586878423}" type="parTrans" cxnId="{825EC940-B253-4B9A-B90F-825AEA671373}">
      <dgm:prSet/>
      <dgm:spPr/>
      <dgm:t>
        <a:bodyPr/>
        <a:lstStyle/>
        <a:p>
          <a:endParaRPr lang="ru-RU">
            <a:solidFill>
              <a:schemeClr val="bg1"/>
            </a:solidFill>
          </a:endParaRPr>
        </a:p>
      </dgm:t>
    </dgm:pt>
    <dgm:pt modelId="{97269497-82B0-4135-80F8-DACB0CF3A28A}" type="sibTrans" cxnId="{825EC940-B253-4B9A-B90F-825AEA671373}">
      <dgm:prSet/>
      <dgm:spPr/>
      <dgm:t>
        <a:bodyPr/>
        <a:lstStyle/>
        <a:p>
          <a:endParaRPr lang="ru-RU">
            <a:solidFill>
              <a:schemeClr val="bg1"/>
            </a:solidFill>
          </a:endParaRPr>
        </a:p>
      </dgm:t>
    </dgm:pt>
    <dgm:pt modelId="{AE9C03B7-C46B-47B6-BFD7-85DA0F9784E4}">
      <dgm:prSet phldrT="[Текст]" custT="1"/>
      <dgm:spPr/>
      <dgm:t>
        <a:bodyPr/>
        <a:lstStyle/>
        <a:p>
          <a:pPr algn="ctr">
            <a:lnSpc>
              <a:spcPct val="150000"/>
            </a:lnSpc>
          </a:pPr>
          <a:r>
            <a:rPr lang="en-US" sz="1800" b="1" dirty="0" smtClean="0">
              <a:solidFill>
                <a:schemeClr val="bg1"/>
              </a:solidFill>
              <a:latin typeface="Times New Roman" pitchFamily="18" charset="0"/>
              <a:cs typeface="Times New Roman" pitchFamily="18" charset="0"/>
            </a:rPr>
            <a:t>Estimated value of sold shares will be determined by </a:t>
          </a:r>
          <a:r>
            <a:rPr lang="en-US" sz="1800" b="1" dirty="0" err="1" smtClean="0">
              <a:solidFill>
                <a:schemeClr val="bg1"/>
              </a:solidFill>
              <a:latin typeface="Times New Roman" pitchFamily="18" charset="0"/>
              <a:cs typeface="Times New Roman" pitchFamily="18" charset="0"/>
            </a:rPr>
            <a:t>Goskomkonkurentsii</a:t>
          </a:r>
          <a:r>
            <a:rPr lang="en-US" sz="1800" b="1" dirty="0" smtClean="0">
              <a:solidFill>
                <a:schemeClr val="bg1"/>
              </a:solidFill>
              <a:latin typeface="Times New Roman" pitchFamily="18" charset="0"/>
              <a:cs typeface="Times New Roman" pitchFamily="18" charset="0"/>
            </a:rPr>
            <a:t> of the Republic of Uzbekistan</a:t>
          </a:r>
          <a:endParaRPr lang="ru-RU" sz="1800" b="1" dirty="0">
            <a:solidFill>
              <a:schemeClr val="bg1"/>
            </a:solidFill>
            <a:latin typeface="Times New Roman" pitchFamily="18" charset="0"/>
            <a:cs typeface="Times New Roman" pitchFamily="18" charset="0"/>
          </a:endParaRPr>
        </a:p>
      </dgm:t>
    </dgm:pt>
    <dgm:pt modelId="{3ED04633-634B-46A4-82B1-B31DE566589D}" type="parTrans" cxnId="{D8714D93-FEBA-4C70-AB83-63FB51E57314}">
      <dgm:prSet/>
      <dgm:spPr/>
      <dgm:t>
        <a:bodyPr/>
        <a:lstStyle/>
        <a:p>
          <a:endParaRPr lang="ru-RU">
            <a:solidFill>
              <a:schemeClr val="bg1"/>
            </a:solidFill>
          </a:endParaRPr>
        </a:p>
      </dgm:t>
    </dgm:pt>
    <dgm:pt modelId="{36D7207B-A053-4DCB-A85D-470F610D1923}" type="sibTrans" cxnId="{D8714D93-FEBA-4C70-AB83-63FB51E57314}">
      <dgm:prSet/>
      <dgm:spPr/>
      <dgm:t>
        <a:bodyPr/>
        <a:lstStyle/>
        <a:p>
          <a:endParaRPr lang="ru-RU">
            <a:solidFill>
              <a:schemeClr val="bg1"/>
            </a:solidFill>
          </a:endParaRPr>
        </a:p>
      </dgm:t>
    </dgm:pt>
    <dgm:pt modelId="{56228778-20D2-4161-95CC-CCF4756FA4D1}">
      <dgm:prSet phldrT="[Текст]" custT="1"/>
      <dgm:spPr/>
      <dgm:t>
        <a:bodyPr/>
        <a:lstStyle/>
        <a:p>
          <a:pPr algn="ctr">
            <a:lnSpc>
              <a:spcPct val="150000"/>
            </a:lnSpc>
          </a:pPr>
          <a:r>
            <a:rPr lang="en-US" sz="1800" b="1" u="sng" dirty="0" smtClean="0">
              <a:solidFill>
                <a:schemeClr val="bg1"/>
              </a:solidFill>
              <a:latin typeface="Times New Roman" pitchFamily="18" charset="0"/>
              <a:cs typeface="Times New Roman" pitchFamily="18" charset="0"/>
            </a:rPr>
            <a:t>Attracted investment will be used</a:t>
          </a:r>
          <a:r>
            <a:rPr lang="ru-RU" sz="1800" b="1" u="sng" dirty="0" smtClean="0">
              <a:solidFill>
                <a:schemeClr val="bg1"/>
              </a:solidFill>
              <a:latin typeface="Times New Roman" pitchFamily="18" charset="0"/>
              <a:cs typeface="Times New Roman" pitchFamily="18" charset="0"/>
            </a:rPr>
            <a:t>:</a:t>
          </a:r>
          <a:r>
            <a:rPr lang="ru-RU" sz="1800" b="1" u="none" dirty="0" smtClean="0">
              <a:solidFill>
                <a:schemeClr val="bg1"/>
              </a:solidFill>
              <a:latin typeface="Times New Roman" pitchFamily="18" charset="0"/>
              <a:cs typeface="Times New Roman" pitchFamily="18" charset="0"/>
            </a:rPr>
            <a:t>                                                                               </a:t>
          </a:r>
          <a:r>
            <a:rPr lang="ru-RU" sz="1800" b="1" dirty="0" smtClean="0">
              <a:solidFill>
                <a:schemeClr val="bg1"/>
              </a:solidFill>
              <a:latin typeface="Times New Roman" pitchFamily="18" charset="0"/>
              <a:cs typeface="Times New Roman" pitchFamily="18" charset="0"/>
            </a:rPr>
            <a:t>а) </a:t>
          </a:r>
          <a:r>
            <a:rPr lang="en-US" sz="1800" b="1" dirty="0" smtClean="0">
              <a:solidFill>
                <a:schemeClr val="bg1"/>
              </a:solidFill>
              <a:latin typeface="Times New Roman" pitchFamily="18" charset="0"/>
              <a:cs typeface="Times New Roman" pitchFamily="18" charset="0"/>
            </a:rPr>
            <a:t>for renewal of the material and technical base of the company</a:t>
          </a:r>
          <a:r>
            <a:rPr lang="ru-RU" sz="1800" b="1" dirty="0" smtClean="0">
              <a:solidFill>
                <a:schemeClr val="bg1"/>
              </a:solidFill>
              <a:latin typeface="Times New Roman" pitchFamily="18" charset="0"/>
              <a:cs typeface="Times New Roman" pitchFamily="18" charset="0"/>
            </a:rPr>
            <a:t>,                                 </a:t>
          </a:r>
          <a:r>
            <a:rPr lang="en-US" sz="1800" b="1" dirty="0" smtClean="0">
              <a:solidFill>
                <a:schemeClr val="bg1"/>
              </a:solidFill>
              <a:latin typeface="Times New Roman" pitchFamily="18" charset="0"/>
              <a:cs typeface="Times New Roman" pitchFamily="18" charset="0"/>
            </a:rPr>
            <a:t>including the total repair of buildings</a:t>
          </a:r>
          <a:r>
            <a:rPr lang="ru-RU" sz="1800" b="1" dirty="0" smtClean="0">
              <a:solidFill>
                <a:schemeClr val="bg1"/>
              </a:solidFill>
              <a:latin typeface="Times New Roman" pitchFamily="18" charset="0"/>
              <a:cs typeface="Times New Roman" pitchFamily="18" charset="0"/>
            </a:rPr>
            <a:t>;                                                                                    б) </a:t>
          </a:r>
          <a:r>
            <a:rPr lang="en-US" sz="1800" b="1" dirty="0" smtClean="0">
              <a:solidFill>
                <a:schemeClr val="bg1"/>
              </a:solidFill>
              <a:latin typeface="Times New Roman" pitchFamily="18" charset="0"/>
              <a:cs typeface="Times New Roman" pitchFamily="18" charset="0"/>
            </a:rPr>
            <a:t>for purchase of computers and other office equipment</a:t>
          </a:r>
          <a:r>
            <a:rPr lang="ru-RU" sz="1800" b="1" dirty="0" smtClean="0">
              <a:solidFill>
                <a:schemeClr val="bg1"/>
              </a:solidFill>
              <a:latin typeface="Times New Roman" pitchFamily="18" charset="0"/>
              <a:cs typeface="Times New Roman" pitchFamily="18" charset="0"/>
            </a:rPr>
            <a:t> (</a:t>
          </a:r>
          <a:r>
            <a:rPr lang="en-US" sz="1800" b="1" dirty="0" smtClean="0">
              <a:solidFill>
                <a:schemeClr val="bg1"/>
              </a:solidFill>
              <a:latin typeface="Times New Roman" pitchFamily="18" charset="0"/>
              <a:cs typeface="Times New Roman" pitchFamily="18" charset="0"/>
            </a:rPr>
            <a:t>scanners, plotters</a:t>
          </a:r>
          <a:r>
            <a:rPr lang="ru-RU" sz="1800" b="1" dirty="0" smtClean="0">
              <a:solidFill>
                <a:schemeClr val="bg1"/>
              </a:solidFill>
              <a:latin typeface="Times New Roman" pitchFamily="18" charset="0"/>
              <a:cs typeface="Times New Roman" pitchFamily="18" charset="0"/>
            </a:rPr>
            <a:t>), </a:t>
          </a:r>
          <a:r>
            <a:rPr lang="en-US" sz="1800" b="1" dirty="0" smtClean="0">
              <a:solidFill>
                <a:schemeClr val="bg1"/>
              </a:solidFill>
              <a:latin typeface="Times New Roman" pitchFamily="18" charset="0"/>
              <a:cs typeface="Times New Roman" pitchFamily="18" charset="0"/>
            </a:rPr>
            <a:t>as well as software development</a:t>
          </a:r>
          <a:r>
            <a:rPr lang="ru-RU" sz="1800" b="1" dirty="0" smtClean="0">
              <a:solidFill>
                <a:schemeClr val="bg1"/>
              </a:solidFill>
              <a:latin typeface="Times New Roman" pitchFamily="18" charset="0"/>
              <a:cs typeface="Times New Roman" pitchFamily="18" charset="0"/>
            </a:rPr>
            <a:t>.</a:t>
          </a:r>
          <a:endParaRPr lang="ru-RU" sz="1800" b="1" dirty="0">
            <a:solidFill>
              <a:schemeClr val="bg1"/>
            </a:solidFill>
            <a:latin typeface="Times New Roman" pitchFamily="18" charset="0"/>
            <a:cs typeface="Times New Roman" pitchFamily="18" charset="0"/>
          </a:endParaRPr>
        </a:p>
      </dgm:t>
    </dgm:pt>
    <dgm:pt modelId="{68741A0E-D3C0-4A3A-8907-146F41F3D535}" type="parTrans" cxnId="{2BC8D9AC-AD88-4B02-8C62-D5D56954E14C}">
      <dgm:prSet/>
      <dgm:spPr/>
      <dgm:t>
        <a:bodyPr/>
        <a:lstStyle/>
        <a:p>
          <a:endParaRPr lang="ru-RU">
            <a:solidFill>
              <a:schemeClr val="bg1"/>
            </a:solidFill>
          </a:endParaRPr>
        </a:p>
      </dgm:t>
    </dgm:pt>
    <dgm:pt modelId="{E1F08953-FED1-4EEF-8453-4A3CB3AD2DC8}" type="sibTrans" cxnId="{2BC8D9AC-AD88-4B02-8C62-D5D56954E14C}">
      <dgm:prSet/>
      <dgm:spPr/>
      <dgm:t>
        <a:bodyPr/>
        <a:lstStyle/>
        <a:p>
          <a:endParaRPr lang="ru-RU">
            <a:solidFill>
              <a:schemeClr val="bg1"/>
            </a:solidFill>
          </a:endParaRPr>
        </a:p>
      </dgm:t>
    </dgm:pt>
    <dgm:pt modelId="{A0DAD1F8-525F-495E-B601-A730A576D381}" type="pres">
      <dgm:prSet presAssocID="{B504D248-C004-4207-AE5C-B4AF93FEDA98}" presName="Name0" presStyleCnt="0">
        <dgm:presLayoutVars>
          <dgm:dir/>
          <dgm:animLvl val="lvl"/>
          <dgm:resizeHandles val="exact"/>
        </dgm:presLayoutVars>
      </dgm:prSet>
      <dgm:spPr/>
      <dgm:t>
        <a:bodyPr/>
        <a:lstStyle/>
        <a:p>
          <a:endParaRPr lang="ru-RU"/>
        </a:p>
      </dgm:t>
    </dgm:pt>
    <dgm:pt modelId="{902F3339-B4E9-4D97-B468-3990F69B13B6}" type="pres">
      <dgm:prSet presAssocID="{56228778-20D2-4161-95CC-CCF4756FA4D1}" presName="boxAndChildren" presStyleCnt="0"/>
      <dgm:spPr/>
    </dgm:pt>
    <dgm:pt modelId="{D02919D6-3FB4-4259-8108-CC25E603C00B}" type="pres">
      <dgm:prSet presAssocID="{56228778-20D2-4161-95CC-CCF4756FA4D1}" presName="parentTextBox" presStyleLbl="node1" presStyleIdx="0" presStyleCnt="3"/>
      <dgm:spPr/>
      <dgm:t>
        <a:bodyPr/>
        <a:lstStyle/>
        <a:p>
          <a:endParaRPr lang="ru-RU"/>
        </a:p>
      </dgm:t>
    </dgm:pt>
    <dgm:pt modelId="{242AEE8A-955F-453D-86ED-0DED2B4F7B54}" type="pres">
      <dgm:prSet presAssocID="{36D7207B-A053-4DCB-A85D-470F610D1923}" presName="sp" presStyleCnt="0"/>
      <dgm:spPr/>
    </dgm:pt>
    <dgm:pt modelId="{A725FD24-7FE5-4245-8544-451A66C67274}" type="pres">
      <dgm:prSet presAssocID="{AE9C03B7-C46B-47B6-BFD7-85DA0F9784E4}" presName="arrowAndChildren" presStyleCnt="0"/>
      <dgm:spPr/>
    </dgm:pt>
    <dgm:pt modelId="{524C719E-10D7-48A6-ABB1-E2739A97E0C3}" type="pres">
      <dgm:prSet presAssocID="{AE9C03B7-C46B-47B6-BFD7-85DA0F9784E4}" presName="parentTextArrow" presStyleLbl="node1" presStyleIdx="1" presStyleCnt="3" custScaleY="37384"/>
      <dgm:spPr/>
      <dgm:t>
        <a:bodyPr/>
        <a:lstStyle/>
        <a:p>
          <a:endParaRPr lang="ru-RU"/>
        </a:p>
      </dgm:t>
    </dgm:pt>
    <dgm:pt modelId="{F2A1A2A5-CEB4-4AEA-9D20-2C0FFB326800}" type="pres">
      <dgm:prSet presAssocID="{97269497-82B0-4135-80F8-DACB0CF3A28A}" presName="sp" presStyleCnt="0"/>
      <dgm:spPr/>
    </dgm:pt>
    <dgm:pt modelId="{AEDD54F2-3B80-479E-8149-9F4809FB8AC7}" type="pres">
      <dgm:prSet presAssocID="{B9558156-8A4C-46B2-B1E4-A5B1115AA3C1}" presName="arrowAndChildren" presStyleCnt="0"/>
      <dgm:spPr/>
    </dgm:pt>
    <dgm:pt modelId="{D96B13C9-AD1E-44C2-BC21-4DEB6C9DEA1F}" type="pres">
      <dgm:prSet presAssocID="{B9558156-8A4C-46B2-B1E4-A5B1115AA3C1}" presName="parentTextArrow" presStyleLbl="node1" presStyleIdx="2" presStyleCnt="3" custScaleY="45499"/>
      <dgm:spPr/>
      <dgm:t>
        <a:bodyPr/>
        <a:lstStyle/>
        <a:p>
          <a:endParaRPr lang="ru-RU"/>
        </a:p>
      </dgm:t>
    </dgm:pt>
  </dgm:ptLst>
  <dgm:cxnLst>
    <dgm:cxn modelId="{D8714D93-FEBA-4C70-AB83-63FB51E57314}" srcId="{B504D248-C004-4207-AE5C-B4AF93FEDA98}" destId="{AE9C03B7-C46B-47B6-BFD7-85DA0F9784E4}" srcOrd="1" destOrd="0" parTransId="{3ED04633-634B-46A4-82B1-B31DE566589D}" sibTransId="{36D7207B-A053-4DCB-A85D-470F610D1923}"/>
    <dgm:cxn modelId="{13CABE26-46A4-442C-8467-FB6717AA3362}" type="presOf" srcId="{56228778-20D2-4161-95CC-CCF4756FA4D1}" destId="{D02919D6-3FB4-4259-8108-CC25E603C00B}" srcOrd="0" destOrd="0" presId="urn:microsoft.com/office/officeart/2005/8/layout/process4"/>
    <dgm:cxn modelId="{6B3037E9-C3FE-4A27-847E-6B60797869A5}" type="presOf" srcId="{B9558156-8A4C-46B2-B1E4-A5B1115AA3C1}" destId="{D96B13C9-AD1E-44C2-BC21-4DEB6C9DEA1F}" srcOrd="0" destOrd="0" presId="urn:microsoft.com/office/officeart/2005/8/layout/process4"/>
    <dgm:cxn modelId="{913012FB-A3B1-49E1-A7E9-C1BC67D9C824}" type="presOf" srcId="{B504D248-C004-4207-AE5C-B4AF93FEDA98}" destId="{A0DAD1F8-525F-495E-B601-A730A576D381}" srcOrd="0" destOrd="0" presId="urn:microsoft.com/office/officeart/2005/8/layout/process4"/>
    <dgm:cxn modelId="{2BC8D9AC-AD88-4B02-8C62-D5D56954E14C}" srcId="{B504D248-C004-4207-AE5C-B4AF93FEDA98}" destId="{56228778-20D2-4161-95CC-CCF4756FA4D1}" srcOrd="2" destOrd="0" parTransId="{68741A0E-D3C0-4A3A-8907-146F41F3D535}" sibTransId="{E1F08953-FED1-4EEF-8453-4A3CB3AD2DC8}"/>
    <dgm:cxn modelId="{825EC940-B253-4B9A-B90F-825AEA671373}" srcId="{B504D248-C004-4207-AE5C-B4AF93FEDA98}" destId="{B9558156-8A4C-46B2-B1E4-A5B1115AA3C1}" srcOrd="0" destOrd="0" parTransId="{652DF293-EFBF-46B5-B015-FED586878423}" sibTransId="{97269497-82B0-4135-80F8-DACB0CF3A28A}"/>
    <dgm:cxn modelId="{65431D20-0927-4FBA-9475-0C28AC714CA4}" type="presOf" srcId="{AE9C03B7-C46B-47B6-BFD7-85DA0F9784E4}" destId="{524C719E-10D7-48A6-ABB1-E2739A97E0C3}" srcOrd="0" destOrd="0" presId="urn:microsoft.com/office/officeart/2005/8/layout/process4"/>
    <dgm:cxn modelId="{0DC2F206-A445-442C-9101-A650F67417A2}" type="presParOf" srcId="{A0DAD1F8-525F-495E-B601-A730A576D381}" destId="{902F3339-B4E9-4D97-B468-3990F69B13B6}" srcOrd="0" destOrd="0" presId="urn:microsoft.com/office/officeart/2005/8/layout/process4"/>
    <dgm:cxn modelId="{ABDD66BD-02ED-4115-B34E-C4B4AAE41DC8}" type="presParOf" srcId="{902F3339-B4E9-4D97-B468-3990F69B13B6}" destId="{D02919D6-3FB4-4259-8108-CC25E603C00B}" srcOrd="0" destOrd="0" presId="urn:microsoft.com/office/officeart/2005/8/layout/process4"/>
    <dgm:cxn modelId="{25C2A11B-CDC3-45F8-94CA-069B84ADA7B2}" type="presParOf" srcId="{A0DAD1F8-525F-495E-B601-A730A576D381}" destId="{242AEE8A-955F-453D-86ED-0DED2B4F7B54}" srcOrd="1" destOrd="0" presId="urn:microsoft.com/office/officeart/2005/8/layout/process4"/>
    <dgm:cxn modelId="{58920041-5FE9-4F76-9E69-4A3EB459CB1E}" type="presParOf" srcId="{A0DAD1F8-525F-495E-B601-A730A576D381}" destId="{A725FD24-7FE5-4245-8544-451A66C67274}" srcOrd="2" destOrd="0" presId="urn:microsoft.com/office/officeart/2005/8/layout/process4"/>
    <dgm:cxn modelId="{73695DED-9F7D-48F2-B1F1-99BCDEA77920}" type="presParOf" srcId="{A725FD24-7FE5-4245-8544-451A66C67274}" destId="{524C719E-10D7-48A6-ABB1-E2739A97E0C3}" srcOrd="0" destOrd="0" presId="urn:microsoft.com/office/officeart/2005/8/layout/process4"/>
    <dgm:cxn modelId="{03477297-8849-4FED-A115-487420237A77}" type="presParOf" srcId="{A0DAD1F8-525F-495E-B601-A730A576D381}" destId="{F2A1A2A5-CEB4-4AEA-9D20-2C0FFB326800}" srcOrd="3" destOrd="0" presId="urn:microsoft.com/office/officeart/2005/8/layout/process4"/>
    <dgm:cxn modelId="{2F326E46-C4CE-4B0E-9EC6-876C52423AB5}" type="presParOf" srcId="{A0DAD1F8-525F-495E-B601-A730A576D381}" destId="{AEDD54F2-3B80-479E-8149-9F4809FB8AC7}" srcOrd="4" destOrd="0" presId="urn:microsoft.com/office/officeart/2005/8/layout/process4"/>
    <dgm:cxn modelId="{E0CCD95E-37F0-42D9-846B-F0D4CC654DEC}" type="presParOf" srcId="{AEDD54F2-3B80-479E-8149-9F4809FB8AC7}" destId="{D96B13C9-AD1E-44C2-BC21-4DEB6C9DEA1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919D6-3FB4-4259-8108-CC25E603C00B}">
      <dsp:nvSpPr>
        <dsp:cNvPr id="0" name=""/>
        <dsp:cNvSpPr/>
      </dsp:nvSpPr>
      <dsp:spPr>
        <a:xfrm>
          <a:off x="0" y="2891667"/>
          <a:ext cx="8229600" cy="2322293"/>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57150" dist="38100" dir="5400000" algn="ctr" rotWithShape="0">
            <a:schemeClr val="dk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150000"/>
            </a:lnSpc>
            <a:spcBef>
              <a:spcPct val="0"/>
            </a:spcBef>
            <a:spcAft>
              <a:spcPct val="35000"/>
            </a:spcAft>
          </a:pPr>
          <a:r>
            <a:rPr lang="en-US" sz="1800" b="1" u="sng" kern="1200" dirty="0" smtClean="0">
              <a:solidFill>
                <a:schemeClr val="bg1"/>
              </a:solidFill>
              <a:latin typeface="Times New Roman" pitchFamily="18" charset="0"/>
              <a:cs typeface="Times New Roman" pitchFamily="18" charset="0"/>
            </a:rPr>
            <a:t>Attracted investment will be used</a:t>
          </a:r>
          <a:r>
            <a:rPr lang="ru-RU" sz="1800" b="1" u="sng" kern="1200" dirty="0" smtClean="0">
              <a:solidFill>
                <a:schemeClr val="bg1"/>
              </a:solidFill>
              <a:latin typeface="Times New Roman" pitchFamily="18" charset="0"/>
              <a:cs typeface="Times New Roman" pitchFamily="18" charset="0"/>
            </a:rPr>
            <a:t>:</a:t>
          </a:r>
          <a:r>
            <a:rPr lang="ru-RU" sz="1800" b="1" u="none" kern="1200" dirty="0" smtClean="0">
              <a:solidFill>
                <a:schemeClr val="bg1"/>
              </a:solidFill>
              <a:latin typeface="Times New Roman" pitchFamily="18" charset="0"/>
              <a:cs typeface="Times New Roman" pitchFamily="18" charset="0"/>
            </a:rPr>
            <a:t>                                                                               </a:t>
          </a:r>
          <a:r>
            <a:rPr lang="ru-RU" sz="1800" b="1" kern="1200" dirty="0" smtClean="0">
              <a:solidFill>
                <a:schemeClr val="bg1"/>
              </a:solidFill>
              <a:latin typeface="Times New Roman" pitchFamily="18" charset="0"/>
              <a:cs typeface="Times New Roman" pitchFamily="18" charset="0"/>
            </a:rPr>
            <a:t>а) </a:t>
          </a:r>
          <a:r>
            <a:rPr lang="en-US" sz="1800" b="1" kern="1200" dirty="0" smtClean="0">
              <a:solidFill>
                <a:schemeClr val="bg1"/>
              </a:solidFill>
              <a:latin typeface="Times New Roman" pitchFamily="18" charset="0"/>
              <a:cs typeface="Times New Roman" pitchFamily="18" charset="0"/>
            </a:rPr>
            <a:t>for renewal of the material and technical base of the company</a:t>
          </a:r>
          <a:r>
            <a:rPr lang="ru-RU" sz="1800" b="1" kern="1200" dirty="0" smtClean="0">
              <a:solidFill>
                <a:schemeClr val="bg1"/>
              </a:solidFill>
              <a:latin typeface="Times New Roman" pitchFamily="18" charset="0"/>
              <a:cs typeface="Times New Roman" pitchFamily="18" charset="0"/>
            </a:rPr>
            <a:t>,                                 </a:t>
          </a:r>
          <a:r>
            <a:rPr lang="en-US" sz="1800" b="1" kern="1200" dirty="0" smtClean="0">
              <a:solidFill>
                <a:schemeClr val="bg1"/>
              </a:solidFill>
              <a:latin typeface="Times New Roman" pitchFamily="18" charset="0"/>
              <a:cs typeface="Times New Roman" pitchFamily="18" charset="0"/>
            </a:rPr>
            <a:t>including the total repair of buildings</a:t>
          </a:r>
          <a:r>
            <a:rPr lang="ru-RU" sz="1800" b="1" kern="1200" dirty="0" smtClean="0">
              <a:solidFill>
                <a:schemeClr val="bg1"/>
              </a:solidFill>
              <a:latin typeface="Times New Roman" pitchFamily="18" charset="0"/>
              <a:cs typeface="Times New Roman" pitchFamily="18" charset="0"/>
            </a:rPr>
            <a:t>;                                                                                    б) </a:t>
          </a:r>
          <a:r>
            <a:rPr lang="en-US" sz="1800" b="1" kern="1200" dirty="0" smtClean="0">
              <a:solidFill>
                <a:schemeClr val="bg1"/>
              </a:solidFill>
              <a:latin typeface="Times New Roman" pitchFamily="18" charset="0"/>
              <a:cs typeface="Times New Roman" pitchFamily="18" charset="0"/>
            </a:rPr>
            <a:t>for purchase of computers and other office equipment</a:t>
          </a:r>
          <a:r>
            <a:rPr lang="ru-RU" sz="1800" b="1" kern="1200" dirty="0" smtClean="0">
              <a:solidFill>
                <a:schemeClr val="bg1"/>
              </a:solidFill>
              <a:latin typeface="Times New Roman" pitchFamily="18" charset="0"/>
              <a:cs typeface="Times New Roman" pitchFamily="18" charset="0"/>
            </a:rPr>
            <a:t> (</a:t>
          </a:r>
          <a:r>
            <a:rPr lang="en-US" sz="1800" b="1" kern="1200" dirty="0" smtClean="0">
              <a:solidFill>
                <a:schemeClr val="bg1"/>
              </a:solidFill>
              <a:latin typeface="Times New Roman" pitchFamily="18" charset="0"/>
              <a:cs typeface="Times New Roman" pitchFamily="18" charset="0"/>
            </a:rPr>
            <a:t>scanners, plotters</a:t>
          </a:r>
          <a:r>
            <a:rPr lang="ru-RU" sz="1800" b="1" kern="1200" dirty="0" smtClean="0">
              <a:solidFill>
                <a:schemeClr val="bg1"/>
              </a:solidFill>
              <a:latin typeface="Times New Roman" pitchFamily="18" charset="0"/>
              <a:cs typeface="Times New Roman" pitchFamily="18" charset="0"/>
            </a:rPr>
            <a:t>), </a:t>
          </a:r>
          <a:r>
            <a:rPr lang="en-US" sz="1800" b="1" kern="1200" dirty="0" smtClean="0">
              <a:solidFill>
                <a:schemeClr val="bg1"/>
              </a:solidFill>
              <a:latin typeface="Times New Roman" pitchFamily="18" charset="0"/>
              <a:cs typeface="Times New Roman" pitchFamily="18" charset="0"/>
            </a:rPr>
            <a:t>as well as software development</a:t>
          </a:r>
          <a:r>
            <a:rPr lang="ru-RU" sz="1800" b="1" kern="1200" dirty="0" smtClean="0">
              <a:solidFill>
                <a:schemeClr val="bg1"/>
              </a:solidFill>
              <a:latin typeface="Times New Roman" pitchFamily="18" charset="0"/>
              <a:cs typeface="Times New Roman" pitchFamily="18" charset="0"/>
            </a:rPr>
            <a:t>.</a:t>
          </a:r>
          <a:endParaRPr lang="ru-RU" sz="1800" b="1" kern="1200" dirty="0">
            <a:solidFill>
              <a:schemeClr val="bg1"/>
            </a:solidFill>
            <a:latin typeface="Times New Roman" pitchFamily="18" charset="0"/>
            <a:cs typeface="Times New Roman" pitchFamily="18" charset="0"/>
          </a:endParaRPr>
        </a:p>
      </dsp:txBody>
      <dsp:txXfrm>
        <a:off x="0" y="2891667"/>
        <a:ext cx="8229600" cy="2322293"/>
      </dsp:txXfrm>
    </dsp:sp>
    <dsp:sp modelId="{524C719E-10D7-48A6-ABB1-E2739A97E0C3}">
      <dsp:nvSpPr>
        <dsp:cNvPr id="0" name=""/>
        <dsp:cNvSpPr/>
      </dsp:nvSpPr>
      <dsp:spPr>
        <a:xfrm rot="10800000">
          <a:off x="0" y="1591261"/>
          <a:ext cx="8229600" cy="1335239"/>
        </a:xfrm>
        <a:prstGeom prst="upArrowCallou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57150" dist="38100" dir="5400000" algn="ctr" rotWithShape="0">
            <a:schemeClr val="dk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150000"/>
            </a:lnSpc>
            <a:spcBef>
              <a:spcPct val="0"/>
            </a:spcBef>
            <a:spcAft>
              <a:spcPct val="35000"/>
            </a:spcAft>
          </a:pPr>
          <a:r>
            <a:rPr lang="en-US" sz="1800" b="1" kern="1200" dirty="0" smtClean="0">
              <a:solidFill>
                <a:schemeClr val="bg1"/>
              </a:solidFill>
              <a:latin typeface="Times New Roman" pitchFamily="18" charset="0"/>
              <a:cs typeface="Times New Roman" pitchFamily="18" charset="0"/>
            </a:rPr>
            <a:t>Estimated value of sold shares will be determined by </a:t>
          </a:r>
          <a:r>
            <a:rPr lang="en-US" sz="1800" b="1" kern="1200" dirty="0" err="1" smtClean="0">
              <a:solidFill>
                <a:schemeClr val="bg1"/>
              </a:solidFill>
              <a:latin typeface="Times New Roman" pitchFamily="18" charset="0"/>
              <a:cs typeface="Times New Roman" pitchFamily="18" charset="0"/>
            </a:rPr>
            <a:t>Goskomkonkurentsii</a:t>
          </a:r>
          <a:r>
            <a:rPr lang="en-US" sz="1800" b="1" kern="1200" dirty="0" smtClean="0">
              <a:solidFill>
                <a:schemeClr val="bg1"/>
              </a:solidFill>
              <a:latin typeface="Times New Roman" pitchFamily="18" charset="0"/>
              <a:cs typeface="Times New Roman" pitchFamily="18" charset="0"/>
            </a:rPr>
            <a:t> of the Republic of Uzbekistan</a:t>
          </a:r>
          <a:endParaRPr lang="ru-RU" sz="1800" b="1" kern="1200" dirty="0">
            <a:solidFill>
              <a:schemeClr val="bg1"/>
            </a:solidFill>
            <a:latin typeface="Times New Roman" pitchFamily="18" charset="0"/>
            <a:cs typeface="Times New Roman" pitchFamily="18" charset="0"/>
          </a:endParaRPr>
        </a:p>
      </dsp:txBody>
      <dsp:txXfrm rot="10800000">
        <a:off x="0" y="1591261"/>
        <a:ext cx="8229600" cy="867598"/>
      </dsp:txXfrm>
    </dsp:sp>
    <dsp:sp modelId="{D96B13C9-AD1E-44C2-BC21-4DEB6C9DEA1F}">
      <dsp:nvSpPr>
        <dsp:cNvPr id="0" name=""/>
        <dsp:cNvSpPr/>
      </dsp:nvSpPr>
      <dsp:spPr>
        <a:xfrm rot="10800000">
          <a:off x="0" y="1014"/>
          <a:ext cx="8229600" cy="1625082"/>
        </a:xfrm>
        <a:prstGeom prst="upArrowCallou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57150" dist="38100" dir="5400000" algn="ctr" rotWithShape="0">
            <a:schemeClr val="dk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150000"/>
            </a:lnSpc>
            <a:spcBef>
              <a:spcPct val="0"/>
            </a:spcBef>
            <a:spcAft>
              <a:spcPct val="35000"/>
            </a:spcAft>
          </a:pPr>
          <a:r>
            <a:rPr lang="en-US" sz="1800" b="1" kern="1200" dirty="0" smtClean="0">
              <a:solidFill>
                <a:schemeClr val="bg1"/>
              </a:solidFill>
              <a:latin typeface="Times New Roman" pitchFamily="18" charset="0"/>
              <a:cs typeface="Times New Roman" pitchFamily="18" charset="0"/>
            </a:rPr>
            <a:t>State share stake sold to foreign investor is not less than</a:t>
          </a:r>
          <a:r>
            <a:rPr lang="ru-RU" sz="1800" b="1" kern="1200" dirty="0" smtClean="0">
              <a:solidFill>
                <a:schemeClr val="bg1"/>
              </a:solidFill>
              <a:latin typeface="Times New Roman" pitchFamily="18" charset="0"/>
              <a:cs typeface="Times New Roman" pitchFamily="18" charset="0"/>
            </a:rPr>
            <a:t> 15% </a:t>
          </a:r>
          <a:r>
            <a:rPr lang="en-US" sz="1800" b="1" kern="1200" dirty="0" smtClean="0">
              <a:solidFill>
                <a:schemeClr val="bg1"/>
              </a:solidFill>
              <a:latin typeface="Times New Roman" pitchFamily="18" charset="0"/>
              <a:cs typeface="Times New Roman" pitchFamily="18" charset="0"/>
            </a:rPr>
            <a:t>of the Charter fund of JSC</a:t>
          </a:r>
          <a:r>
            <a:rPr lang="ru-RU" sz="1800" b="1" kern="1200" dirty="0" smtClean="0">
              <a:solidFill>
                <a:schemeClr val="bg1"/>
              </a:solidFill>
              <a:latin typeface="Times New Roman" pitchFamily="18" charset="0"/>
              <a:cs typeface="Times New Roman" pitchFamily="18" charset="0"/>
            </a:rPr>
            <a:t> «</a:t>
          </a:r>
          <a:r>
            <a:rPr lang="en-US" sz="1800" b="1" kern="1200" dirty="0" smtClean="0">
              <a:solidFill>
                <a:schemeClr val="bg1"/>
              </a:solidFill>
              <a:latin typeface="Times New Roman" pitchFamily="18" charset="0"/>
              <a:cs typeface="Times New Roman" pitchFamily="18" charset="0"/>
            </a:rPr>
            <a:t>TASHGIPROGOR</a:t>
          </a:r>
          <a:r>
            <a:rPr lang="ru-RU" sz="1800" b="1" kern="1200" dirty="0" smtClean="0">
              <a:solidFill>
                <a:schemeClr val="bg1"/>
              </a:solidFill>
              <a:latin typeface="Times New Roman" pitchFamily="18" charset="0"/>
              <a:cs typeface="Times New Roman" pitchFamily="18" charset="0"/>
            </a:rPr>
            <a:t>»</a:t>
          </a:r>
          <a:endParaRPr lang="ru-RU" sz="1800" b="1" kern="1200" dirty="0">
            <a:solidFill>
              <a:schemeClr val="bg1"/>
            </a:solidFill>
            <a:latin typeface="Times New Roman" pitchFamily="18" charset="0"/>
            <a:cs typeface="Times New Roman" pitchFamily="18" charset="0"/>
          </a:endParaRPr>
        </a:p>
      </dsp:txBody>
      <dsp:txXfrm rot="10800000">
        <a:off x="0" y="1014"/>
        <a:ext cx="8229600" cy="105593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AC8507F-FBF9-49DC-AC94-AAB957197233}" type="datetimeFigureOut">
              <a:rPr lang="ru-RU"/>
              <a:pPr>
                <a:defRPr/>
              </a:pPr>
              <a:t>25.07.2018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14FE1A8-DA55-4EC2-B151-3CDD5E2FEB40}" type="slidenum">
              <a:rPr lang="ru-RU"/>
              <a:pPr>
                <a:defRPr/>
              </a:pPr>
              <a:t>‹#›</a:t>
            </a:fld>
            <a:endParaRPr lang="ru-RU"/>
          </a:p>
        </p:txBody>
      </p:sp>
    </p:spTree>
    <p:extLst>
      <p:ext uri="{BB962C8B-B14F-4D97-AF65-F5344CB8AC3E}">
        <p14:creationId xmlns:p14="http://schemas.microsoft.com/office/powerpoint/2010/main" val="35358096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Образ слайда 1"/>
          <p:cNvSpPr>
            <a:spLocks noGrp="1" noRot="1" noChangeAspect="1" noTextEdit="1"/>
          </p:cNvSpPr>
          <p:nvPr>
            <p:ph type="sldImg"/>
          </p:nvPr>
        </p:nvSpPr>
        <p:spPr bwMode="auto">
          <a:noFill/>
          <a:ln>
            <a:solidFill>
              <a:srgbClr val="000000"/>
            </a:solidFill>
            <a:miter lim="800000"/>
            <a:headEnd/>
            <a:tailEnd/>
          </a:ln>
        </p:spPr>
      </p:sp>
      <p:sp>
        <p:nvSpPr>
          <p:cNvPr id="6349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5837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969E3A-9E4B-401A-82A2-BBC5BEE1DE6D}" type="slidenum">
              <a:rPr lang="ru-RU" smtClean="0"/>
              <a:pPr fontAlgn="base">
                <a:spcBef>
                  <a:spcPct val="0"/>
                </a:spcBef>
                <a:spcAft>
                  <a:spcPct val="0"/>
                </a:spcAft>
                <a:defRPr/>
              </a:pPr>
              <a:t>1</a:t>
            </a:fld>
            <a:endParaRPr lang="ru-RU"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fld id="{DCB05968-C292-42F1-8427-9DD360350742}" type="datetimeFigureOut">
              <a:rPr lang="ru-RU"/>
              <a:pPr>
                <a:defRPr/>
              </a:pPr>
              <a:t>25.07.2018</a:t>
            </a:fld>
            <a:endParaRPr lang="ru-RU"/>
          </a:p>
        </p:txBody>
      </p:sp>
      <p:sp>
        <p:nvSpPr>
          <p:cNvPr id="5" name="Нижний колонтитул 18"/>
          <p:cNvSpPr>
            <a:spLocks noGrp="1"/>
          </p:cNvSpPr>
          <p:nvPr>
            <p:ph type="ftr" sz="quarter" idx="11"/>
          </p:nvPr>
        </p:nvSpPr>
        <p:spPr/>
        <p:txBody>
          <a:bodyPr/>
          <a:lstStyle>
            <a:lvl1pPr>
              <a:defRPr/>
            </a:lvl1pPr>
          </a:lstStyle>
          <a:p>
            <a:pPr>
              <a:defRPr/>
            </a:pPr>
            <a:endParaRPr lang="ru-RU"/>
          </a:p>
        </p:txBody>
      </p:sp>
      <p:sp>
        <p:nvSpPr>
          <p:cNvPr id="6" name="Номер слайда 26"/>
          <p:cNvSpPr>
            <a:spLocks noGrp="1"/>
          </p:cNvSpPr>
          <p:nvPr>
            <p:ph type="sldNum" sz="quarter" idx="12"/>
          </p:nvPr>
        </p:nvSpPr>
        <p:spPr/>
        <p:txBody>
          <a:bodyPr/>
          <a:lstStyle>
            <a:lvl1pPr>
              <a:defRPr/>
            </a:lvl1pPr>
          </a:lstStyle>
          <a:p>
            <a:pPr>
              <a:defRPr/>
            </a:pPr>
            <a:fld id="{D0E40E54-54AA-4D7C-B8E4-ED0C6F1F1AE5}"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34F5C29A-5952-4CA9-91F6-0BCA7F93D65D}" type="datetimeFigureOut">
              <a:rPr lang="ru-RU"/>
              <a:pPr>
                <a:defRPr/>
              </a:pPr>
              <a:t>25.07.2018</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16C656E0-4696-4966-B556-440DEB38166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D0EC47FD-E365-4EFA-8F39-6078D551C285}" type="datetimeFigureOut">
              <a:rPr lang="ru-RU"/>
              <a:pPr>
                <a:defRPr/>
              </a:pPr>
              <a:t>25.07.2018</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55407282-79E0-4031-9BDB-654953147B7D}"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0532AFBF-8A08-4E93-9A3F-29CE6E2C6D71}" type="datetimeFigureOut">
              <a:rPr lang="ru-RU"/>
              <a:pPr>
                <a:defRPr/>
              </a:pPr>
              <a:t>25.07.2018</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C3AF19D4-B9F6-4C7D-BAFB-9A747C920BFA}"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FE50D752-DBC8-4A09-AF23-803EFDA46E71}" type="datetimeFigureOut">
              <a:rPr lang="ru-RU"/>
              <a:pPr>
                <a:defRPr/>
              </a:pPr>
              <a:t>25.07.2018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D584957-8826-4F69-B354-04BFEB462B46}"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79339E20-9909-491C-B37D-0A536A69812D}" type="datetimeFigureOut">
              <a:rPr lang="ru-RU"/>
              <a:pPr>
                <a:defRPr/>
              </a:pPr>
              <a:t>25.07.2018</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74B3AD09-A17D-4D74-832D-07679AF739B6}"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6F0686FA-0339-4513-BE48-B8D8302EA0BC}" type="datetimeFigureOut">
              <a:rPr lang="ru-RU"/>
              <a:pPr>
                <a:defRPr/>
              </a:pPr>
              <a:t>25.07.2018</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A6D31614-4F05-44AD-B9D0-A3B26B1211F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BC0FF6DC-297E-4A6E-87DE-8F22A3DA670F}" type="datetimeFigureOut">
              <a:rPr lang="ru-RU"/>
              <a:pPr>
                <a:defRPr/>
              </a:pPr>
              <a:t>25.07.2018</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DE90547E-A0BB-4F1E-914C-9270D50A3383}"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8A3B44E1-CA55-4503-B8BF-BD623CE576DF}" type="datetimeFigureOut">
              <a:rPr lang="ru-RU"/>
              <a:pPr>
                <a:defRPr/>
              </a:pPr>
              <a:t>25.07.2018</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8489E80E-31CD-4F28-8F1E-B86137FF2CDF}"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06949754-D383-4B59-B363-A04A39994B21}" type="datetimeFigureOut">
              <a:rPr lang="ru-RU"/>
              <a:pPr>
                <a:defRPr/>
              </a:pPr>
              <a:t>25.07.2018</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BA05F352-49E9-4EFC-A68C-BEC5F267A359}"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ый треугольник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олилиния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Полилиния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BBE6385A-CAFC-4CE6-A32E-4737D8313872}" type="datetimeFigureOut">
              <a:rPr lang="ru-RU"/>
              <a:pPr>
                <a:defRPr/>
              </a:pPr>
              <a:t>25.07.2018</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8F5EF683-22E1-4EB1-A3D7-756B6581386A}"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3076"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3077"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EE9EF45B-6CE3-4E53-B12F-F2C924BA77FF}" type="datetimeFigureOut">
              <a:rPr lang="ru-RU"/>
              <a:pPr>
                <a:defRPr/>
              </a:pPr>
              <a:t>25.07.2018</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1B62FD86-11E8-4AF2-9FA2-0F53327DC4C6}" type="slidenum">
              <a:rPr lang="ru-RU"/>
              <a:pPr>
                <a:defRPr/>
              </a:pPr>
              <a:t>‹#›</a:t>
            </a:fld>
            <a:endParaRPr lang="ru-RU"/>
          </a:p>
        </p:txBody>
      </p:sp>
      <p:grpSp>
        <p:nvGrpSpPr>
          <p:cNvPr id="3081"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4155" r:id="rId1"/>
    <p:sldLayoutId id="2147484147" r:id="rId2"/>
    <p:sldLayoutId id="2147484156" r:id="rId3"/>
    <p:sldLayoutId id="2147484148" r:id="rId4"/>
    <p:sldLayoutId id="2147484149" r:id="rId5"/>
    <p:sldLayoutId id="2147484150" r:id="rId6"/>
    <p:sldLayoutId id="2147484151" r:id="rId7"/>
    <p:sldLayoutId id="2147484152" r:id="rId8"/>
    <p:sldLayoutId id="2147484157" r:id="rId9"/>
    <p:sldLayoutId id="2147484153" r:id="rId10"/>
    <p:sldLayoutId id="2147484154"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643313" y="1500188"/>
          <a:ext cx="1603375" cy="1600200"/>
        </p:xfrm>
        <a:graphic>
          <a:graphicData uri="http://schemas.openxmlformats.org/presentationml/2006/ole">
            <mc:AlternateContent xmlns:mc="http://schemas.openxmlformats.org/markup-compatibility/2006">
              <mc:Choice xmlns:v="urn:schemas-microsoft-com:vml" Requires="v">
                <p:oleObj spid="_x0000_s1029" name="CorelDRAW" r:id="rId4" imgW="5105932" imgH="5096076" progId="CorelDraw.Graphic.16">
                  <p:embed/>
                </p:oleObj>
              </mc:Choice>
              <mc:Fallback>
                <p:oleObj name="CorelDRAW" r:id="rId4" imgW="5105932" imgH="5096076" progId="CorelDraw.Graphic.1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3313" y="1500188"/>
                        <a:ext cx="16033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Прямоугольник 6"/>
          <p:cNvSpPr/>
          <p:nvPr/>
        </p:nvSpPr>
        <p:spPr>
          <a:xfrm>
            <a:off x="1000100" y="3214686"/>
            <a:ext cx="7643866" cy="1477328"/>
          </a:xfrm>
          <a:prstGeom prst="rect">
            <a:avLst/>
          </a:prstGeom>
          <a:noFill/>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lnSpc>
                <a:spcPct val="200000"/>
              </a:lnSpc>
              <a:spcBef>
                <a:spcPts val="0"/>
              </a:spcBef>
              <a:spcAft>
                <a:spcPts val="0"/>
              </a:spcAft>
              <a:defRPr/>
            </a:pPr>
            <a:r>
              <a:rPr lang="en-US" sz="4500" b="1" dirty="0" smtClean="0">
                <a:ln w="50800"/>
                <a:solidFill>
                  <a:schemeClr val="bg1">
                    <a:shade val="50000"/>
                  </a:schemeClr>
                </a:solidFill>
                <a:effectLst>
                  <a:glow rad="63500">
                    <a:schemeClr val="accent1">
                      <a:satMod val="175000"/>
                      <a:alpha val="40000"/>
                    </a:schemeClr>
                  </a:glow>
                  <a:outerShdw blurRad="50800" dist="38100" dir="10800000" algn="r" rotWithShape="0">
                    <a:prstClr val="black">
                      <a:alpha val="40000"/>
                    </a:prstClr>
                  </a:outerShdw>
                  <a:reflection blurRad="6350" stA="55000" endA="300" endPos="45500" dir="5400000" sy="-100000" algn="bl" rotWithShape="0"/>
                </a:effectLst>
                <a:latin typeface="+mn-lt"/>
                <a:cs typeface="+mn-cs"/>
              </a:rPr>
              <a:t>JSC</a:t>
            </a:r>
            <a:r>
              <a:rPr lang="ru-RU" sz="4500" b="1" dirty="0" smtClean="0">
                <a:ln w="50800"/>
                <a:solidFill>
                  <a:schemeClr val="bg1">
                    <a:shade val="50000"/>
                  </a:schemeClr>
                </a:solidFill>
                <a:effectLst>
                  <a:glow rad="63500">
                    <a:schemeClr val="accent1">
                      <a:satMod val="175000"/>
                      <a:alpha val="40000"/>
                    </a:schemeClr>
                  </a:glow>
                  <a:outerShdw blurRad="50800" dist="38100" dir="10800000" algn="r" rotWithShape="0">
                    <a:prstClr val="black">
                      <a:alpha val="40000"/>
                    </a:prstClr>
                  </a:outerShdw>
                  <a:reflection blurRad="6350" stA="55000" endA="300" endPos="45500" dir="5400000" sy="-100000" algn="bl" rotWithShape="0"/>
                </a:effectLst>
                <a:latin typeface="+mn-lt"/>
                <a:cs typeface="+mn-cs"/>
              </a:rPr>
              <a:t> </a:t>
            </a:r>
            <a:r>
              <a:rPr lang="uz-Cyrl-UZ" sz="4500" b="1" dirty="0" smtClean="0">
                <a:ln w="50800"/>
                <a:solidFill>
                  <a:schemeClr val="bg1">
                    <a:shade val="50000"/>
                  </a:schemeClr>
                </a:solidFill>
                <a:effectLst>
                  <a:glow rad="63500">
                    <a:schemeClr val="accent1">
                      <a:satMod val="175000"/>
                      <a:alpha val="40000"/>
                    </a:schemeClr>
                  </a:glow>
                  <a:outerShdw blurRad="50800" dist="38100" dir="10800000" algn="r" rotWithShape="0">
                    <a:prstClr val="black">
                      <a:alpha val="40000"/>
                    </a:prstClr>
                  </a:outerShdw>
                  <a:reflection blurRad="6350" stA="55000" endA="300" endPos="45500" dir="5400000" sy="-100000" algn="bl" rotWithShape="0"/>
                </a:effectLst>
                <a:latin typeface="+mn-lt"/>
                <a:cs typeface="+mn-cs"/>
              </a:rPr>
              <a:t>«TASHGIPROGOR</a:t>
            </a:r>
            <a:r>
              <a:rPr lang="uz-Cyrl-UZ" sz="4500" b="1" dirty="0">
                <a:ln w="50800"/>
                <a:solidFill>
                  <a:schemeClr val="bg1">
                    <a:shade val="50000"/>
                  </a:schemeClr>
                </a:solidFill>
                <a:effectLst>
                  <a:glow rad="63500">
                    <a:schemeClr val="accent1">
                      <a:satMod val="175000"/>
                      <a:alpha val="40000"/>
                    </a:schemeClr>
                  </a:glow>
                  <a:outerShdw blurRad="50800" dist="38100" dir="10800000" algn="r" rotWithShape="0">
                    <a:prstClr val="black">
                      <a:alpha val="40000"/>
                    </a:prstClr>
                  </a:outerShdw>
                  <a:reflection blurRad="6350" stA="55000" endA="300" endPos="45500" dir="5400000" sy="-100000" algn="bl" rotWithShape="0"/>
                </a:effectLst>
                <a:latin typeface="+mn-lt"/>
                <a:cs typeface="+mn-cs"/>
              </a:rPr>
              <a:t>»</a:t>
            </a:r>
            <a:endParaRPr lang="ru-RU" sz="4500" b="1" dirty="0">
              <a:ln w="50800"/>
              <a:solidFill>
                <a:schemeClr val="bg1">
                  <a:shade val="50000"/>
                </a:schemeClr>
              </a:solidFill>
              <a:effectLst>
                <a:glow rad="63500">
                  <a:schemeClr val="accent1">
                    <a:satMod val="175000"/>
                    <a:alpha val="40000"/>
                  </a:schemeClr>
                </a:glow>
                <a:outerShdw blurRad="50800" dist="38100" dir="10800000" algn="r" rotWithShape="0">
                  <a:prstClr val="black">
                    <a:alpha val="40000"/>
                  </a:prstClr>
                </a:outerShdw>
                <a:reflection blurRad="6350" stA="55000" endA="300" endPos="45500" dir="5400000" sy="-100000" algn="bl" rotWithShape="0"/>
              </a:effectLst>
              <a:latin typeface="+mn-lt"/>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000108"/>
            <a:ext cx="8229600" cy="4582300"/>
          </a:xfrm>
        </p:spPr>
        <p:txBody>
          <a:bodyPr anchor="ctr">
            <a:noAutofit/>
          </a:bodyPr>
          <a:lstStyle/>
          <a:p>
            <a:pPr algn="ctr" eaLnBrk="1" fontAlgn="auto" hangingPunct="1">
              <a:lnSpc>
                <a:spcPct val="150000"/>
              </a:lnSpc>
              <a:spcAft>
                <a:spcPts val="0"/>
              </a:spcAft>
              <a:defRPr/>
            </a:pPr>
            <a:r>
              <a:rPr lang="ru-RU" sz="7500" b="1" spc="600" dirty="0" smtClean="0">
                <a:effectLst>
                  <a:glow rad="63500">
                    <a:schemeClr val="accent1">
                      <a:satMod val="175000"/>
                      <a:alpha val="40000"/>
                    </a:schemeClr>
                  </a:glow>
                  <a:innerShdw blurRad="63500" dist="50800" dir="10800000">
                    <a:prstClr val="black">
                      <a:alpha val="50000"/>
                    </a:prstClr>
                  </a:innerShdw>
                </a:effectLst>
              </a:rPr>
              <a:t/>
            </a:r>
            <a:br>
              <a:rPr lang="ru-RU" sz="7500" b="1" spc="600" dirty="0" smtClean="0">
                <a:effectLst>
                  <a:glow rad="63500">
                    <a:schemeClr val="accent1">
                      <a:satMod val="175000"/>
                      <a:alpha val="40000"/>
                    </a:schemeClr>
                  </a:glow>
                  <a:innerShdw blurRad="63500" dist="50800" dir="10800000">
                    <a:prstClr val="black">
                      <a:alpha val="50000"/>
                    </a:prstClr>
                  </a:innerShdw>
                </a:effectLst>
              </a:rPr>
            </a:br>
            <a:r>
              <a:rPr lang="ru-RU" sz="7500" b="1" spc="600" dirty="0" smtClean="0">
                <a:effectLst>
                  <a:glow rad="63500">
                    <a:schemeClr val="accent1">
                      <a:satMod val="175000"/>
                      <a:alpha val="40000"/>
                    </a:schemeClr>
                  </a:glow>
                  <a:innerShdw blurRad="63500" dist="50800" dir="10800000">
                    <a:prstClr val="black">
                      <a:alpha val="50000"/>
                    </a:prstClr>
                  </a:innerShdw>
                </a:effectLst>
              </a:rPr>
              <a:t/>
            </a:r>
            <a:br>
              <a:rPr lang="ru-RU" sz="7500" b="1" spc="600" dirty="0" smtClean="0">
                <a:effectLst>
                  <a:glow rad="63500">
                    <a:schemeClr val="accent1">
                      <a:satMod val="175000"/>
                      <a:alpha val="40000"/>
                    </a:schemeClr>
                  </a:glow>
                  <a:innerShdw blurRad="63500" dist="50800" dir="10800000">
                    <a:prstClr val="black">
                      <a:alpha val="50000"/>
                    </a:prstClr>
                  </a:innerShdw>
                </a:effectLst>
              </a:rPr>
            </a:br>
            <a:r>
              <a:rPr lang="en-US" sz="6000" b="1" spc="600" dirty="0" smtClean="0">
                <a:effectLst>
                  <a:glow rad="63500">
                    <a:schemeClr val="accent1">
                      <a:satMod val="175000"/>
                      <a:alpha val="40000"/>
                    </a:schemeClr>
                  </a:glow>
                  <a:innerShdw blurRad="63500" dist="50800" dir="10800000">
                    <a:prstClr val="black">
                      <a:alpha val="50000"/>
                    </a:prstClr>
                  </a:innerShdw>
                </a:effectLst>
              </a:rPr>
              <a:t>PROJECTS</a:t>
            </a:r>
            <a:endParaRPr lang="ru-RU" sz="6000" dirty="0"/>
          </a:p>
        </p:txBody>
      </p:sp>
      <p:sp>
        <p:nvSpPr>
          <p:cNvPr id="21507" name="Содержимое 2"/>
          <p:cNvSpPr txBox="1">
            <a:spLocks/>
          </p:cNvSpPr>
          <p:nvPr/>
        </p:nvSpPr>
        <p:spPr bwMode="auto">
          <a:xfrm>
            <a:off x="428625" y="785813"/>
            <a:ext cx="8186738" cy="3714750"/>
          </a:xfrm>
          <a:prstGeom prst="rect">
            <a:avLst/>
          </a:prstGeom>
          <a:noFill/>
          <a:ln w="9525">
            <a:noFill/>
            <a:miter lim="800000"/>
            <a:headEnd/>
            <a:tailEnd/>
          </a:ln>
        </p:spPr>
        <p:txBody>
          <a:bodyPr anchor="ctr"/>
          <a:lstStyle/>
          <a:p>
            <a:pPr marL="88900" indent="355600" algn="just">
              <a:lnSpc>
                <a:spcPct val="150000"/>
              </a:lnSpc>
              <a:tabLst>
                <a:tab pos="266700" algn="l"/>
              </a:tabLst>
            </a:pPr>
            <a:r>
              <a:rPr lang="en-US" sz="1600" dirty="0" smtClean="0">
                <a:latin typeface="Constantia" pitchFamily="18" charset="0"/>
              </a:rPr>
              <a:t>Since gaining Independence in September 1,1991 JSC</a:t>
            </a:r>
            <a:r>
              <a:rPr lang="ru-RU" sz="1600" b="1" dirty="0" smtClean="0">
                <a:latin typeface="Constantia" pitchFamily="18" charset="0"/>
              </a:rPr>
              <a:t> </a:t>
            </a:r>
            <a:r>
              <a:rPr lang="ru-RU" sz="1600" b="1" dirty="0">
                <a:latin typeface="Constantia" pitchFamily="18" charset="0"/>
              </a:rPr>
              <a:t>«TASHGIPROGOR»</a:t>
            </a:r>
            <a:r>
              <a:rPr lang="ru-RU" sz="1600" dirty="0">
                <a:latin typeface="Constantia" pitchFamily="18" charset="0"/>
              </a:rPr>
              <a:t> </a:t>
            </a:r>
            <a:r>
              <a:rPr lang="en-US" sz="1600" dirty="0" smtClean="0">
                <a:latin typeface="Constantia" pitchFamily="18" charset="0"/>
              </a:rPr>
              <a:t>retains its status of the country’s largest  developer of the designing estimates due to its  reliability in execution of orders first of all in investment programs. </a:t>
            </a:r>
            <a:endParaRPr lang="ru-RU" sz="1600" dirty="0">
              <a:latin typeface="Constantia" pitchFamily="18" charset="0"/>
            </a:endParaRPr>
          </a:p>
          <a:p>
            <a:pPr marL="88900" indent="355600" algn="just">
              <a:lnSpc>
                <a:spcPct val="150000"/>
              </a:lnSpc>
              <a:tabLst>
                <a:tab pos="266700" algn="l"/>
              </a:tabLst>
            </a:pPr>
            <a:r>
              <a:rPr lang="en-US" sz="1600" dirty="0" smtClean="0">
                <a:latin typeface="Constantia" pitchFamily="18" charset="0"/>
              </a:rPr>
              <a:t>Being the General Designer of Tashkent the company performs up to 80% of designing product for the capital. At the same time it executes orders for other regions of the Republic of Uzbekistan as well as foreign countries such as Russia and Kazakhstan</a:t>
            </a:r>
            <a:endParaRPr lang="ru-RU" sz="1600" b="1"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Oybek\Desktop\1.jpg"/>
          <p:cNvPicPr>
            <a:picLocks noChangeAspect="1" noChangeArrowheads="1"/>
          </p:cNvPicPr>
          <p:nvPr/>
        </p:nvPicPr>
        <p:blipFill>
          <a:blip r:embed="rId2" cstate="print"/>
          <a:srcRect/>
          <a:stretch>
            <a:fillRect/>
          </a:stretch>
        </p:blipFill>
        <p:spPr bwMode="auto">
          <a:xfrm>
            <a:off x="428596" y="928670"/>
            <a:ext cx="8429684" cy="560304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Oybek\Desktop\4.jpg"/>
          <p:cNvPicPr>
            <a:picLocks noChangeAspect="1" noChangeArrowheads="1"/>
          </p:cNvPicPr>
          <p:nvPr/>
        </p:nvPicPr>
        <p:blipFill>
          <a:blip r:embed="rId2" cstate="print"/>
          <a:srcRect/>
          <a:stretch>
            <a:fillRect/>
          </a:stretch>
        </p:blipFill>
        <p:spPr bwMode="auto">
          <a:xfrm>
            <a:off x="142844" y="1142984"/>
            <a:ext cx="8858280" cy="542928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457200" y="704088"/>
            <a:ext cx="8229600" cy="367458"/>
          </a:xfrm>
          <a:prstGeom prst="rect">
            <a:avLst/>
          </a:prstGeom>
        </p:spPr>
        <p:txBody>
          <a:bodyPr lIns="0" rIns="0" bIns="0">
            <a:normAutofit fontScale="97500"/>
          </a:bodyPr>
          <a:lstStyle/>
          <a:p>
            <a:pPr algn="ctr" fontAlgn="auto">
              <a:spcAft>
                <a:spcPts val="0"/>
              </a:spcAft>
              <a:defRPr/>
            </a:pPr>
            <a:r>
              <a:rPr lang="en-US" sz="2000" b="1" spc="600" dirty="0" smtClean="0">
                <a:solidFill>
                  <a:schemeClr val="tx2"/>
                </a:solidFill>
                <a:effectLst>
                  <a:glow rad="63500">
                    <a:schemeClr val="accent1">
                      <a:satMod val="175000"/>
                      <a:alpha val="40000"/>
                    </a:schemeClr>
                  </a:glow>
                  <a:innerShdw blurRad="63500" dist="50800" dir="10800000">
                    <a:prstClr val="black">
                      <a:alpha val="50000"/>
                    </a:prstClr>
                  </a:innerShdw>
                </a:effectLst>
                <a:latin typeface="+mj-lt"/>
                <a:ea typeface="+mj-ea"/>
                <a:cs typeface="+mj-cs"/>
              </a:rPr>
              <a:t>COMPANY ESTABLISHMENT</a:t>
            </a:r>
            <a:endParaRPr lang="ru-RU" sz="2000" dirty="0">
              <a:solidFill>
                <a:schemeClr val="tx2"/>
              </a:solidFill>
              <a:effectLst>
                <a:outerShdw blurRad="38100" dist="38100" dir="2700000" algn="tl">
                  <a:srgbClr val="000000">
                    <a:alpha val="43137"/>
                  </a:srgbClr>
                </a:outerShdw>
              </a:effectLst>
              <a:latin typeface="+mj-lt"/>
              <a:ea typeface="+mj-ea"/>
              <a:cs typeface="+mj-cs"/>
            </a:endParaRPr>
          </a:p>
        </p:txBody>
      </p:sp>
      <p:sp>
        <p:nvSpPr>
          <p:cNvPr id="7" name="Содержимое 2"/>
          <p:cNvSpPr txBox="1">
            <a:spLocks/>
          </p:cNvSpPr>
          <p:nvPr/>
        </p:nvSpPr>
        <p:spPr>
          <a:xfrm>
            <a:off x="571500" y="1428751"/>
            <a:ext cx="8186738" cy="3500447"/>
          </a:xfrm>
          <a:prstGeom prst="rect">
            <a:avLst/>
          </a:prstGeom>
          <a:ln>
            <a:noFill/>
          </a:ln>
        </p:spPr>
        <p:txBody>
          <a:bodyPr anchor="ctr"/>
          <a:lstStyle/>
          <a:p>
            <a:pPr marL="88900" indent="355600" algn="just" fontAlgn="auto">
              <a:spcBef>
                <a:spcPct val="20000"/>
              </a:spcBef>
              <a:spcAft>
                <a:spcPts val="0"/>
              </a:spcAft>
              <a:buClr>
                <a:schemeClr val="accent3"/>
              </a:buClr>
              <a:buSzPct val="95000"/>
              <a:tabLst>
                <a:tab pos="7988300" algn="l"/>
              </a:tabLst>
              <a:defRPr/>
            </a:pPr>
            <a:r>
              <a:rPr lang="en-US" sz="1200" b="1" dirty="0" smtClean="0">
                <a:latin typeface="Times New Roman" pitchFamily="18" charset="0"/>
                <a:cs typeface="Times New Roman" pitchFamily="18" charset="0"/>
              </a:rPr>
              <a:t>1937 year is considered to be the year of institute’s birth</a:t>
            </a:r>
            <a:r>
              <a:rPr lang="ru-RU"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when in the system of Architectural-planning department out of the small group of specialists there was created the designing office </a:t>
            </a:r>
            <a:r>
              <a:rPr lang="en-US" sz="1200" dirty="0" err="1" smtClean="0">
                <a:latin typeface="Times New Roman" pitchFamily="18" charset="0"/>
                <a:cs typeface="Times New Roman" pitchFamily="18" charset="0"/>
              </a:rPr>
              <a:t>Tashgorproject</a:t>
            </a:r>
            <a:r>
              <a:rPr lang="en-US" sz="1200" dirty="0" smtClean="0">
                <a:latin typeface="Times New Roman" pitchFamily="18" charset="0"/>
                <a:cs typeface="Times New Roman" pitchFamily="18" charset="0"/>
              </a:rPr>
              <a:t> further named TASHGIPROGOR</a:t>
            </a:r>
            <a:r>
              <a:rPr lang="ru-RU" sz="1200" b="1" dirty="0" smtClean="0">
                <a:latin typeface="Times New Roman" pitchFamily="18" charset="0"/>
                <a:cs typeface="Times New Roman" pitchFamily="18" charset="0"/>
              </a:rPr>
              <a:t>.</a:t>
            </a:r>
            <a:endParaRPr lang="ru-RU" sz="1200" b="1" dirty="0">
              <a:latin typeface="Times New Roman" pitchFamily="18" charset="0"/>
              <a:cs typeface="Times New Roman" pitchFamily="18" charset="0"/>
            </a:endParaRPr>
          </a:p>
          <a:p>
            <a:pPr marL="88900" indent="355600" algn="just" fontAlgn="auto">
              <a:spcBef>
                <a:spcPct val="20000"/>
              </a:spcBef>
              <a:spcAft>
                <a:spcPts val="0"/>
              </a:spcAft>
              <a:buClr>
                <a:schemeClr val="accent3"/>
              </a:buClr>
              <a:buSzPct val="95000"/>
              <a:tabLst>
                <a:tab pos="7988300" algn="l"/>
              </a:tabLst>
              <a:defRPr/>
            </a:pPr>
            <a:r>
              <a:rPr lang="en-US" sz="1200" dirty="0" smtClean="0">
                <a:latin typeface="Times New Roman" pitchFamily="18" charset="0"/>
                <a:cs typeface="Times New Roman" pitchFamily="18" charset="0"/>
              </a:rPr>
              <a:t>At the end of the thirties  of the last century, by the small designing office comprising 40 specialists of the architectural-planning  department there was developed the first Master plan of Tashkent city redevelopment, and in the 1938-39-es there was prepared a number of reconstruction projects of capital central streets.</a:t>
            </a:r>
            <a:endParaRPr lang="ru-RU" sz="1200" dirty="0">
              <a:latin typeface="Times New Roman" pitchFamily="18" charset="0"/>
              <a:cs typeface="Times New Roman" pitchFamily="18" charset="0"/>
            </a:endParaRPr>
          </a:p>
          <a:p>
            <a:pPr marL="88900" indent="355600" algn="just" fontAlgn="auto">
              <a:spcBef>
                <a:spcPct val="20000"/>
              </a:spcBef>
              <a:spcAft>
                <a:spcPts val="0"/>
              </a:spcAft>
              <a:buClr>
                <a:schemeClr val="accent3"/>
              </a:buClr>
              <a:buSzPct val="95000"/>
              <a:tabLst>
                <a:tab pos="7988300" algn="l"/>
              </a:tabLst>
              <a:defRPr/>
            </a:pPr>
            <a:r>
              <a:rPr lang="en-US" sz="1200" dirty="0" smtClean="0">
                <a:latin typeface="Times New Roman" pitchFamily="18" charset="0"/>
                <a:cs typeface="Times New Roman" pitchFamily="18" charset="0"/>
              </a:rPr>
              <a:t>In the middle of sixties of the last century, after the devastating earthquake, the designing company took part in the restoration works. The industrial construction base of Tashkent city developed the construction of multi-storey </a:t>
            </a:r>
            <a:r>
              <a:rPr lang="en-US" sz="1200" dirty="0" err="1" smtClean="0">
                <a:latin typeface="Times New Roman" pitchFamily="18" charset="0"/>
                <a:cs typeface="Times New Roman" pitchFamily="18" charset="0"/>
              </a:rPr>
              <a:t>aseismic</a:t>
            </a:r>
            <a:r>
              <a:rPr lang="en-US" sz="1200" dirty="0" smtClean="0">
                <a:latin typeface="Times New Roman" pitchFamily="18" charset="0"/>
                <a:cs typeface="Times New Roman" pitchFamily="18" charset="0"/>
              </a:rPr>
              <a:t> panel mass housing buildings per projects of 1-</a:t>
            </a:r>
            <a:r>
              <a:rPr lang="ru-RU" sz="1200" dirty="0" smtClean="0">
                <a:latin typeface="Times New Roman" pitchFamily="18" charset="0"/>
                <a:cs typeface="Times New Roman" pitchFamily="18" charset="0"/>
              </a:rPr>
              <a:t>ТСП</a:t>
            </a:r>
            <a:r>
              <a:rPr lang="en-US" sz="1200" dirty="0" smtClean="0">
                <a:latin typeface="Times New Roman" pitchFamily="18" charset="0"/>
                <a:cs typeface="Times New Roman" pitchFamily="18" charset="0"/>
              </a:rPr>
              <a:t> series elaborated by Institute “TASHGIPROGOR”.</a:t>
            </a:r>
          </a:p>
          <a:p>
            <a:r>
              <a:rPr lang="en-US" sz="1200" dirty="0" smtClean="0">
                <a:latin typeface="Times New Roman" pitchFamily="18" charset="0"/>
                <a:cs typeface="Times New Roman" pitchFamily="18" charset="0"/>
              </a:rPr>
              <a:t>         Until now the team of the institute created a lot of unique constructions which obtained the public recognition. There were constructed various cultural and office buildings per projects of the Institute “TASHGIPROGOR”.  </a:t>
            </a:r>
            <a:endParaRPr lang="ru-RU" sz="1200" dirty="0" smtClean="0">
              <a:latin typeface="Times New Roman" pitchFamily="18" charset="0"/>
              <a:cs typeface="Times New Roman" pitchFamily="18" charset="0"/>
            </a:endParaRPr>
          </a:p>
          <a:p>
            <a:r>
              <a:rPr lang="en-US" sz="1200" dirty="0" smtClean="0">
                <a:latin typeface="Times New Roman" pitchFamily="18" charset="0"/>
                <a:cs typeface="Times New Roman" pitchFamily="18" charset="0"/>
              </a:rPr>
              <a:t>          Now JSC “TASHGIPROGOR” has the solid reputation of well-organized, highly professional team. Working in close contact with foreign companies the institute gains the experience of designing taking into consideration the requirements of the international standards what improves the quality and production efficiency of design works.</a:t>
            </a:r>
            <a:endParaRPr lang="ru-RU" sz="1200" dirty="0" smtClean="0">
              <a:latin typeface="Times New Roman" pitchFamily="18" charset="0"/>
              <a:cs typeface="Times New Roman" pitchFamily="18" charset="0"/>
            </a:endParaRPr>
          </a:p>
          <a:p>
            <a:pPr marL="88900" indent="355600" algn="just" fontAlgn="auto">
              <a:spcBef>
                <a:spcPct val="20000"/>
              </a:spcBef>
              <a:spcAft>
                <a:spcPts val="0"/>
              </a:spcAft>
              <a:buClr>
                <a:schemeClr val="accent3"/>
              </a:buClr>
              <a:buSzPct val="95000"/>
              <a:tabLst>
                <a:tab pos="7988300" algn="l"/>
              </a:tabLst>
              <a:defRPr/>
            </a:pPr>
            <a:r>
              <a:rPr lang="en-US" sz="1200" dirty="0" smtClean="0">
                <a:latin typeface="Times New Roman" pitchFamily="18" charset="0"/>
                <a:cs typeface="Times New Roman" pitchFamily="18" charset="0"/>
              </a:rPr>
              <a:t>JSC</a:t>
            </a:r>
            <a:r>
              <a:rPr lang="ru-RU" sz="1200" dirty="0" smtClean="0">
                <a:latin typeface="Times New Roman" pitchFamily="18" charset="0"/>
                <a:cs typeface="Times New Roman" pitchFamily="18" charset="0"/>
              </a:rPr>
              <a:t> «TASHGIPROGOR» </a:t>
            </a:r>
            <a:r>
              <a:rPr lang="en-US" sz="1200" dirty="0" smtClean="0">
                <a:latin typeface="Times New Roman" pitchFamily="18" charset="0"/>
                <a:cs typeface="Times New Roman" pitchFamily="18" charset="0"/>
              </a:rPr>
              <a:t>is situated in the capital of sovereign republic with more than 2 million population at the historical square </a:t>
            </a:r>
            <a:r>
              <a:rPr lang="en-US" sz="1200" dirty="0" err="1" smtClean="0">
                <a:latin typeface="Times New Roman" pitchFamily="18" charset="0"/>
                <a:cs typeface="Times New Roman" pitchFamily="18" charset="0"/>
              </a:rPr>
              <a:t>Hadra</a:t>
            </a:r>
            <a:r>
              <a:rPr lang="ru-RU" sz="1200" dirty="0" smtClean="0">
                <a:latin typeface="Times New Roman" pitchFamily="18" charset="0"/>
                <a:cs typeface="Times New Roman" pitchFamily="18" charset="0"/>
              </a:rPr>
              <a:t>.</a:t>
            </a:r>
          </a:p>
          <a:p>
            <a:pPr marL="88900" indent="355600" algn="just" fontAlgn="auto">
              <a:spcBef>
                <a:spcPct val="20000"/>
              </a:spcBef>
              <a:spcAft>
                <a:spcPts val="0"/>
              </a:spcAft>
              <a:buClr>
                <a:schemeClr val="accent3"/>
              </a:buClr>
              <a:buSzPct val="95000"/>
              <a:tabLst>
                <a:tab pos="7988300" algn="l"/>
              </a:tabLst>
              <a:defRPr/>
            </a:pPr>
            <a:r>
              <a:rPr lang="en-US" sz="1200" dirty="0" smtClean="0">
                <a:latin typeface="Times New Roman" pitchFamily="18" charset="0"/>
                <a:cs typeface="Times New Roman" pitchFamily="18" charset="0"/>
              </a:rPr>
              <a:t>The modern square “</a:t>
            </a:r>
            <a:r>
              <a:rPr lang="en-US" sz="1200" dirty="0" err="1" smtClean="0">
                <a:latin typeface="Times New Roman" pitchFamily="18" charset="0"/>
                <a:cs typeface="Times New Roman" pitchFamily="18" charset="0"/>
              </a:rPr>
              <a:t>Hadra</a:t>
            </a:r>
            <a:r>
              <a:rPr lang="en-US" sz="1200" dirty="0" smtClean="0">
                <a:latin typeface="Times New Roman" pitchFamily="18" charset="0"/>
                <a:cs typeface="Times New Roman" pitchFamily="18" charset="0"/>
              </a:rPr>
              <a:t>” is the large traffic centre, it’s the centre of public life – there are several ancient monuments, cultural and leisure facilities near “</a:t>
            </a:r>
            <a:r>
              <a:rPr lang="en-US" sz="1200" dirty="0" err="1" smtClean="0">
                <a:latin typeface="Times New Roman" pitchFamily="18" charset="0"/>
                <a:cs typeface="Times New Roman" pitchFamily="18" charset="0"/>
              </a:rPr>
              <a:t>Hadra</a:t>
            </a:r>
            <a:r>
              <a:rPr lang="en-US" sz="1200" dirty="0" smtClean="0">
                <a:latin typeface="Times New Roman" pitchFamily="18" charset="0"/>
                <a:cs typeface="Times New Roman" pitchFamily="18" charset="0"/>
              </a:rPr>
              <a:t>”</a:t>
            </a:r>
            <a:r>
              <a:rPr lang="ru-RU" sz="1200" dirty="0" smtClean="0">
                <a:latin typeface="Times New Roman" pitchFamily="18" charset="0"/>
                <a:cs typeface="Times New Roman" pitchFamily="18" charset="0"/>
              </a:rPr>
              <a:t>.</a:t>
            </a:r>
          </a:p>
          <a:p>
            <a:pPr marL="88900" indent="355600" algn="just" fontAlgn="auto">
              <a:spcBef>
                <a:spcPct val="20000"/>
              </a:spcBef>
              <a:spcAft>
                <a:spcPts val="0"/>
              </a:spcAft>
              <a:buClr>
                <a:schemeClr val="accent3"/>
              </a:buClr>
              <a:buSzPct val="95000"/>
              <a:tabLst>
                <a:tab pos="7988300" algn="l"/>
              </a:tabLst>
              <a:defRPr/>
            </a:pPr>
            <a:r>
              <a:rPr lang="en-US" sz="1200" dirty="0" smtClean="0">
                <a:latin typeface="Times New Roman" pitchFamily="18" charset="0"/>
                <a:cs typeface="Times New Roman" pitchFamily="18" charset="0"/>
              </a:rPr>
              <a:t>Company’s shares are included to the category “C” of the listing of the</a:t>
            </a:r>
            <a:r>
              <a:rPr lang="ru-RU"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Republican stock exchange  “Toshkent” (index </a:t>
            </a:r>
            <a:r>
              <a:rPr lang="ru-RU" sz="1200" dirty="0" smtClean="0">
                <a:latin typeface="Times New Roman" pitchFamily="18" charset="0"/>
                <a:cs typeface="Times New Roman" pitchFamily="18" charset="0"/>
              </a:rPr>
              <a:t> «</a:t>
            </a:r>
            <a:r>
              <a:rPr lang="en-US" sz="1200" b="1" dirty="0" smtClean="0">
                <a:latin typeface="Times New Roman" pitchFamily="18" charset="0"/>
                <a:cs typeface="Times New Roman" pitchFamily="18" charset="0"/>
              </a:rPr>
              <a:t>TGPR</a:t>
            </a:r>
            <a:r>
              <a:rPr lang="ru-RU" sz="1200" dirty="0" smtClean="0">
                <a:latin typeface="Times New Roman" pitchFamily="18" charset="0"/>
                <a:cs typeface="Times New Roman" pitchFamily="18" charset="0"/>
              </a:rPr>
              <a:t>»)</a:t>
            </a:r>
          </a:p>
          <a:p>
            <a:pPr marL="88900" indent="355600" algn="just" fontAlgn="auto">
              <a:spcBef>
                <a:spcPct val="20000"/>
              </a:spcBef>
              <a:spcAft>
                <a:spcPts val="0"/>
              </a:spcAft>
              <a:buClr>
                <a:schemeClr val="accent3"/>
              </a:buClr>
              <a:buSzPct val="95000"/>
              <a:tabLst>
                <a:tab pos="7988300" algn="l"/>
              </a:tabLst>
              <a:defRPr/>
            </a:pPr>
            <a:endParaRPr lang="ru-RU" sz="1200" dirty="0" smtClean="0">
              <a:latin typeface="Times New Roman" pitchFamily="18" charset="0"/>
              <a:cs typeface="Times New Roman" pitchFamily="18" charset="0"/>
            </a:endParaRPr>
          </a:p>
        </p:txBody>
      </p:sp>
      <p:sp>
        <p:nvSpPr>
          <p:cNvPr id="2" name="Объект 1"/>
          <p:cNvSpPr>
            <a:spLocks noGrp="1"/>
          </p:cNvSpPr>
          <p:nvPr>
            <p:ph idx="1"/>
          </p:nvPr>
        </p:nvSpPr>
        <p:spPr/>
        <p:txBody>
          <a:bodyPr/>
          <a:lstStyle/>
          <a:p>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510334"/>
          </a:xfrm>
        </p:spPr>
        <p:txBody>
          <a:bodyPr>
            <a:noAutofit/>
          </a:bodyPr>
          <a:lstStyle/>
          <a:p>
            <a:pPr algn="ctr" eaLnBrk="1" fontAlgn="auto" hangingPunct="1">
              <a:spcAft>
                <a:spcPts val="0"/>
              </a:spcAft>
              <a:defRPr/>
            </a:pPr>
            <a:r>
              <a:rPr lang="en-US" sz="2000" b="1" dirty="0" smtClean="0">
                <a:effectLst>
                  <a:glow rad="63500">
                    <a:schemeClr val="accent4">
                      <a:satMod val="175000"/>
                      <a:alpha val="40000"/>
                    </a:schemeClr>
                  </a:glow>
                </a:effectLst>
              </a:rPr>
              <a:t>The main areas of specialization of JSC</a:t>
            </a:r>
            <a:r>
              <a:rPr lang="ru-RU" sz="2000" b="1" dirty="0" smtClean="0">
                <a:effectLst>
                  <a:glow rad="63500">
                    <a:schemeClr val="accent4">
                      <a:satMod val="175000"/>
                      <a:alpha val="40000"/>
                    </a:schemeClr>
                  </a:glow>
                </a:effectLst>
              </a:rPr>
              <a:t>  «</a:t>
            </a:r>
            <a:r>
              <a:rPr lang="en-US" sz="2000" b="1" dirty="0" smtClean="0">
                <a:effectLst>
                  <a:glow rad="63500">
                    <a:schemeClr val="accent4">
                      <a:satMod val="175000"/>
                      <a:alpha val="40000"/>
                    </a:schemeClr>
                  </a:glow>
                </a:effectLst>
              </a:rPr>
              <a:t>TASHGIPROGOR</a:t>
            </a:r>
            <a:r>
              <a:rPr lang="ru-RU" sz="2000" b="1" dirty="0" smtClean="0">
                <a:effectLst>
                  <a:glow rad="63500">
                    <a:schemeClr val="accent4">
                      <a:satMod val="175000"/>
                      <a:alpha val="40000"/>
                    </a:schemeClr>
                  </a:glow>
                </a:effectLst>
              </a:rPr>
              <a:t>»:</a:t>
            </a:r>
            <a:endParaRPr lang="ru-RU" sz="2000" b="1" dirty="0">
              <a:effectLst>
                <a:glow rad="63500">
                  <a:schemeClr val="accent4">
                    <a:satMod val="175000"/>
                    <a:alpha val="40000"/>
                  </a:schemeClr>
                </a:glow>
              </a:effectLst>
            </a:endParaRPr>
          </a:p>
        </p:txBody>
      </p:sp>
      <p:sp>
        <p:nvSpPr>
          <p:cNvPr id="3" name="Содержимое 2"/>
          <p:cNvSpPr>
            <a:spLocks noGrp="1"/>
          </p:cNvSpPr>
          <p:nvPr>
            <p:ph idx="1"/>
          </p:nvPr>
        </p:nvSpPr>
        <p:spPr>
          <a:xfrm>
            <a:off x="457200" y="1285860"/>
            <a:ext cx="8229600" cy="3351225"/>
          </a:xfrm>
        </p:spPr>
        <p:txBody>
          <a:bodyPr>
            <a:normAutofit/>
          </a:bodyPr>
          <a:lstStyle/>
          <a:p>
            <a:pPr marL="0" indent="358775" algn="just" eaLnBrk="1" fontAlgn="auto" hangingPunct="1">
              <a:spcAft>
                <a:spcPts val="0"/>
              </a:spcAft>
              <a:buClr>
                <a:schemeClr val="accent3"/>
              </a:buClr>
              <a:buSzPct val="100000"/>
              <a:buFont typeface="Wingdings" pitchFamily="2" charset="2"/>
              <a:buChar char="v"/>
              <a:tabLst>
                <a:tab pos="358775" algn="l"/>
                <a:tab pos="625475" algn="l"/>
              </a:tabLst>
              <a:defRPr/>
            </a:pPr>
            <a:r>
              <a:rPr lang="en-US" sz="1300" b="1" dirty="0" smtClean="0">
                <a:latin typeface="Times New Roman" pitchFamily="18" charset="0"/>
                <a:cs typeface="Times New Roman" pitchFamily="18" charset="0"/>
              </a:rPr>
              <a:t>Development – of estimates, design and estimate documentation of the civil and industrial projects when implementing new construction, reconstruction and rebuilding</a:t>
            </a:r>
            <a:r>
              <a:rPr lang="ru-RU" sz="1300" b="1" dirty="0" smtClean="0">
                <a:latin typeface="Times New Roman" pitchFamily="18" charset="0"/>
                <a:cs typeface="Times New Roman" pitchFamily="18" charset="0"/>
              </a:rPr>
              <a:t>;</a:t>
            </a:r>
          </a:p>
          <a:p>
            <a:pPr marL="0" indent="358775" algn="just" eaLnBrk="1" fontAlgn="auto" hangingPunct="1">
              <a:spcAft>
                <a:spcPts val="0"/>
              </a:spcAft>
              <a:buClr>
                <a:schemeClr val="accent3"/>
              </a:buClr>
              <a:buSzPct val="100000"/>
              <a:buFont typeface="Wingdings" pitchFamily="2" charset="2"/>
              <a:buChar char="v"/>
              <a:tabLst>
                <a:tab pos="358775" algn="l"/>
                <a:tab pos="625475" algn="l"/>
              </a:tabLst>
              <a:defRPr/>
            </a:pPr>
            <a:r>
              <a:rPr lang="en-US" sz="1300" b="1" dirty="0" smtClean="0">
                <a:latin typeface="Times New Roman" pitchFamily="18" charset="0"/>
                <a:cs typeface="Times New Roman" pitchFamily="18" charset="0"/>
              </a:rPr>
              <a:t>Technical inspection of buildings and construction</a:t>
            </a:r>
            <a:r>
              <a:rPr lang="ru-RU" sz="1300" b="1" dirty="0" smtClean="0">
                <a:latin typeface="Times New Roman" pitchFamily="18" charset="0"/>
                <a:cs typeface="Times New Roman" pitchFamily="18" charset="0"/>
              </a:rPr>
              <a:t>;</a:t>
            </a:r>
          </a:p>
          <a:p>
            <a:pPr marL="0" indent="358775" algn="just" eaLnBrk="1" fontAlgn="auto" hangingPunct="1">
              <a:spcAft>
                <a:spcPts val="0"/>
              </a:spcAft>
              <a:buClr>
                <a:schemeClr val="accent3"/>
              </a:buClr>
              <a:buSzPct val="100000"/>
              <a:buFont typeface="Wingdings" pitchFamily="2" charset="2"/>
              <a:buChar char="v"/>
              <a:tabLst>
                <a:tab pos="358775" algn="l"/>
                <a:tab pos="625475" algn="l"/>
              </a:tabLst>
              <a:defRPr/>
            </a:pPr>
            <a:r>
              <a:rPr lang="en-US" sz="1300" b="1" dirty="0" smtClean="0">
                <a:latin typeface="Times New Roman" pitchFamily="18" charset="0"/>
                <a:cs typeface="Times New Roman" pitchFamily="18" charset="0"/>
              </a:rPr>
              <a:t>Designing of services</a:t>
            </a:r>
            <a:r>
              <a:rPr lang="ru-RU" sz="1300" b="1" dirty="0" smtClean="0">
                <a:latin typeface="Times New Roman" pitchFamily="18" charset="0"/>
                <a:cs typeface="Times New Roman" pitchFamily="18" charset="0"/>
              </a:rPr>
              <a:t>:</a:t>
            </a:r>
          </a:p>
          <a:p>
            <a:pPr marL="361950" indent="361950" algn="just" eaLnBrk="1" fontAlgn="auto" hangingPunct="1">
              <a:spcAft>
                <a:spcPts val="0"/>
              </a:spcAft>
              <a:buClr>
                <a:schemeClr val="accent3"/>
              </a:buClr>
              <a:buSzPct val="100000"/>
              <a:buFont typeface="Wingdings" pitchFamily="2" charset="2"/>
              <a:buChar char="Ø"/>
              <a:tabLst>
                <a:tab pos="358775" algn="l"/>
                <a:tab pos="625475" algn="l"/>
              </a:tabLst>
              <a:defRPr/>
            </a:pPr>
            <a:r>
              <a:rPr lang="en-US" sz="1300" dirty="0" smtClean="0">
                <a:latin typeface="Times New Roman" pitchFamily="18" charset="0"/>
                <a:cs typeface="Times New Roman" pitchFamily="18" charset="0"/>
              </a:rPr>
              <a:t>electrical</a:t>
            </a:r>
            <a:endParaRPr lang="ru-RU" sz="1300" dirty="0" smtClean="0">
              <a:latin typeface="Times New Roman" pitchFamily="18" charset="0"/>
              <a:cs typeface="Times New Roman" pitchFamily="18" charset="0"/>
            </a:endParaRPr>
          </a:p>
          <a:p>
            <a:pPr marL="361950" indent="361950" algn="just" eaLnBrk="1" fontAlgn="auto" hangingPunct="1">
              <a:spcAft>
                <a:spcPts val="0"/>
              </a:spcAft>
              <a:buClr>
                <a:schemeClr val="accent3"/>
              </a:buClr>
              <a:buSzPct val="100000"/>
              <a:buFont typeface="Wingdings" pitchFamily="2" charset="2"/>
              <a:buChar char="Ø"/>
              <a:tabLst>
                <a:tab pos="358775" algn="l"/>
                <a:tab pos="625475" algn="l"/>
              </a:tabLst>
              <a:defRPr/>
            </a:pPr>
            <a:r>
              <a:rPr lang="en-US" sz="1300" dirty="0" smtClean="0">
                <a:latin typeface="Times New Roman" pitchFamily="18" charset="0"/>
                <a:cs typeface="Times New Roman" pitchFamily="18" charset="0"/>
              </a:rPr>
              <a:t>plumbing</a:t>
            </a:r>
            <a:endParaRPr lang="ru-RU" sz="1300" dirty="0" smtClean="0">
              <a:latin typeface="Times New Roman" pitchFamily="18" charset="0"/>
              <a:cs typeface="Times New Roman" pitchFamily="18" charset="0"/>
            </a:endParaRPr>
          </a:p>
          <a:p>
            <a:pPr marL="361950" indent="361950" algn="just" eaLnBrk="1" fontAlgn="auto" hangingPunct="1">
              <a:spcAft>
                <a:spcPts val="0"/>
              </a:spcAft>
              <a:buClr>
                <a:schemeClr val="accent3"/>
              </a:buClr>
              <a:buSzPct val="100000"/>
              <a:buFont typeface="Wingdings" pitchFamily="2" charset="2"/>
              <a:buChar char="Ø"/>
              <a:tabLst>
                <a:tab pos="358775" algn="l"/>
                <a:tab pos="625475" algn="l"/>
              </a:tabLst>
              <a:defRPr/>
            </a:pPr>
            <a:r>
              <a:rPr lang="en-US" sz="1300" dirty="0" smtClean="0">
                <a:latin typeface="Times New Roman" pitchFamily="18" charset="0"/>
                <a:cs typeface="Times New Roman" pitchFamily="18" charset="0"/>
              </a:rPr>
              <a:t>sewage</a:t>
            </a:r>
            <a:endParaRPr lang="ru-RU" sz="1300" dirty="0" smtClean="0">
              <a:latin typeface="Times New Roman" pitchFamily="18" charset="0"/>
              <a:cs typeface="Times New Roman" pitchFamily="18" charset="0"/>
            </a:endParaRPr>
          </a:p>
          <a:p>
            <a:pPr marL="361950" indent="361950" algn="just" eaLnBrk="1" fontAlgn="auto" hangingPunct="1">
              <a:spcAft>
                <a:spcPts val="0"/>
              </a:spcAft>
              <a:buClr>
                <a:schemeClr val="accent3"/>
              </a:buClr>
              <a:buSzPct val="100000"/>
              <a:buFont typeface="Wingdings" pitchFamily="2" charset="2"/>
              <a:buChar char="Ø"/>
              <a:tabLst>
                <a:tab pos="358775" algn="l"/>
                <a:tab pos="625475" algn="l"/>
              </a:tabLst>
              <a:defRPr/>
            </a:pPr>
            <a:r>
              <a:rPr lang="en-US" sz="1300" dirty="0" smtClean="0">
                <a:latin typeface="Times New Roman" pitchFamily="18" charset="0"/>
                <a:cs typeface="Times New Roman" pitchFamily="18" charset="0"/>
              </a:rPr>
              <a:t>communication</a:t>
            </a:r>
            <a:endParaRPr lang="ru-RU" sz="1300" dirty="0" smtClean="0">
              <a:latin typeface="Times New Roman" pitchFamily="18" charset="0"/>
              <a:cs typeface="Times New Roman" pitchFamily="18" charset="0"/>
            </a:endParaRPr>
          </a:p>
          <a:p>
            <a:pPr marL="361950" indent="361950" algn="just" eaLnBrk="1" fontAlgn="auto" hangingPunct="1">
              <a:spcAft>
                <a:spcPts val="0"/>
              </a:spcAft>
              <a:buClr>
                <a:schemeClr val="accent3"/>
              </a:buClr>
              <a:buSzPct val="100000"/>
              <a:buFont typeface="Wingdings" pitchFamily="2" charset="2"/>
              <a:buChar char="Ø"/>
              <a:tabLst>
                <a:tab pos="358775" algn="l"/>
                <a:tab pos="625475" algn="l"/>
              </a:tabLst>
              <a:defRPr/>
            </a:pPr>
            <a:r>
              <a:rPr lang="en-US" sz="1300" dirty="0" smtClean="0">
                <a:latin typeface="Times New Roman" pitchFamily="18" charset="0"/>
                <a:cs typeface="Times New Roman" pitchFamily="18" charset="0"/>
              </a:rPr>
              <a:t>gas</a:t>
            </a:r>
            <a:endParaRPr lang="ru-RU" sz="1300" dirty="0" smtClean="0">
              <a:latin typeface="Times New Roman" pitchFamily="18" charset="0"/>
              <a:cs typeface="Times New Roman" pitchFamily="18" charset="0"/>
            </a:endParaRPr>
          </a:p>
          <a:p>
            <a:pPr marL="0" indent="0" algn="just" eaLnBrk="1" fontAlgn="auto" hangingPunct="1">
              <a:spcAft>
                <a:spcPts val="0"/>
              </a:spcAft>
              <a:buClr>
                <a:schemeClr val="accent3"/>
              </a:buClr>
              <a:buSzPct val="100000"/>
              <a:buFont typeface="Wingdings 2"/>
              <a:buNone/>
              <a:tabLst>
                <a:tab pos="358775" algn="l"/>
                <a:tab pos="625475" algn="l"/>
              </a:tabLst>
              <a:defRPr/>
            </a:pPr>
            <a:r>
              <a:rPr lang="en-US" sz="1300" b="1" dirty="0" smtClean="0">
                <a:latin typeface="Times New Roman" pitchFamily="18" charset="0"/>
                <a:cs typeface="Times New Roman" pitchFamily="18" charset="0"/>
              </a:rPr>
              <a:t> Stages of the project development for estimate documentation of civil and industrial projects</a:t>
            </a:r>
            <a:r>
              <a:rPr lang="ru-RU" sz="1300" b="1" dirty="0" smtClean="0">
                <a:latin typeface="Times New Roman" pitchFamily="18" charset="0"/>
                <a:cs typeface="Times New Roman" pitchFamily="18" charset="0"/>
              </a:rPr>
              <a:t>:</a:t>
            </a:r>
          </a:p>
          <a:p>
            <a:pPr marL="0" indent="361950" algn="just" eaLnBrk="1" fontAlgn="auto" hangingPunct="1">
              <a:spcAft>
                <a:spcPts val="0"/>
              </a:spcAft>
              <a:buClr>
                <a:schemeClr val="accent3"/>
              </a:buClr>
              <a:buSzPct val="100000"/>
              <a:buFont typeface="Wingdings" pitchFamily="2" charset="2"/>
              <a:buChar char="ü"/>
              <a:tabLst>
                <a:tab pos="358775" algn="l"/>
                <a:tab pos="625475" algn="l"/>
              </a:tabLst>
              <a:defRPr/>
            </a:pPr>
            <a:r>
              <a:rPr lang="en-US" sz="1300" b="1" dirty="0" smtClean="0">
                <a:latin typeface="Times New Roman" pitchFamily="18" charset="0"/>
                <a:cs typeface="Times New Roman" pitchFamily="18" charset="0"/>
              </a:rPr>
              <a:t>Preliminary technical and economic calculation</a:t>
            </a:r>
            <a:r>
              <a:rPr lang="ru-RU" sz="1300" b="1" dirty="0" smtClean="0">
                <a:latin typeface="Times New Roman" pitchFamily="18" charset="0"/>
                <a:cs typeface="Times New Roman" pitchFamily="18" charset="0"/>
              </a:rPr>
              <a:t> (ПТЕР)</a:t>
            </a:r>
            <a:endParaRPr lang="en-US" sz="1300" b="1" dirty="0" smtClean="0">
              <a:latin typeface="Times New Roman" pitchFamily="18" charset="0"/>
              <a:cs typeface="Times New Roman" pitchFamily="18" charset="0"/>
            </a:endParaRPr>
          </a:p>
          <a:p>
            <a:pPr marL="0" indent="361950" algn="just" eaLnBrk="1" fontAlgn="auto" hangingPunct="1">
              <a:spcAft>
                <a:spcPts val="0"/>
              </a:spcAft>
              <a:buClr>
                <a:schemeClr val="accent3"/>
              </a:buClr>
              <a:buSzPct val="100000"/>
              <a:buFont typeface="Wingdings" pitchFamily="2" charset="2"/>
              <a:buChar char="ü"/>
              <a:tabLst>
                <a:tab pos="358775" algn="l"/>
                <a:tab pos="625475" algn="l"/>
              </a:tabLst>
              <a:defRPr/>
            </a:pPr>
            <a:r>
              <a:rPr lang="en-US" sz="1300" b="1" dirty="0" smtClean="0">
                <a:latin typeface="Times New Roman" pitchFamily="18" charset="0"/>
                <a:cs typeface="Times New Roman" pitchFamily="18" charset="0"/>
              </a:rPr>
              <a:t>Technical and economical calculation</a:t>
            </a:r>
            <a:r>
              <a:rPr lang="ru-RU" sz="1300" b="1" dirty="0" smtClean="0">
                <a:latin typeface="Times New Roman" pitchFamily="18" charset="0"/>
                <a:cs typeface="Times New Roman" pitchFamily="18" charset="0"/>
              </a:rPr>
              <a:t> (ТЭР)</a:t>
            </a:r>
            <a:endParaRPr lang="en-US" sz="1300" b="1" dirty="0" smtClean="0">
              <a:latin typeface="Times New Roman" pitchFamily="18" charset="0"/>
              <a:cs typeface="Times New Roman" pitchFamily="18" charset="0"/>
            </a:endParaRPr>
          </a:p>
          <a:p>
            <a:pPr marL="0" indent="361950" algn="just" eaLnBrk="1" fontAlgn="auto" hangingPunct="1">
              <a:spcAft>
                <a:spcPts val="0"/>
              </a:spcAft>
              <a:buClr>
                <a:schemeClr val="accent3"/>
              </a:buClr>
              <a:buSzPct val="100000"/>
              <a:buFont typeface="Wingdings" pitchFamily="2" charset="2"/>
              <a:buChar char="ü"/>
              <a:tabLst>
                <a:tab pos="358775" algn="l"/>
                <a:tab pos="625475" algn="l"/>
              </a:tabLst>
              <a:defRPr/>
            </a:pPr>
            <a:r>
              <a:rPr lang="en-US" sz="1300" b="1" dirty="0" smtClean="0">
                <a:latin typeface="Times New Roman" pitchFamily="18" charset="0"/>
                <a:cs typeface="Times New Roman" pitchFamily="18" charset="0"/>
              </a:rPr>
              <a:t>Working documentation </a:t>
            </a:r>
            <a:r>
              <a:rPr lang="ru-RU" sz="1300" b="1" dirty="0" smtClean="0">
                <a:latin typeface="Times New Roman" pitchFamily="18" charset="0"/>
                <a:cs typeface="Times New Roman" pitchFamily="18" charset="0"/>
              </a:rPr>
              <a:t>(РД)</a:t>
            </a:r>
            <a:endParaRPr lang="en-US" sz="1300" b="1" dirty="0" smtClean="0">
              <a:latin typeface="Times New Roman" pitchFamily="18" charset="0"/>
              <a:cs typeface="Times New Roman" pitchFamily="18" charset="0"/>
            </a:endParaRPr>
          </a:p>
          <a:p>
            <a:pPr marL="0" indent="361950" algn="just" eaLnBrk="1" fontAlgn="auto" hangingPunct="1">
              <a:spcAft>
                <a:spcPts val="0"/>
              </a:spcAft>
              <a:buClr>
                <a:schemeClr val="accent3"/>
              </a:buClr>
              <a:buSzPct val="100000"/>
              <a:buFont typeface="Wingdings" pitchFamily="2" charset="2"/>
              <a:buChar char="ü"/>
              <a:tabLst>
                <a:tab pos="358775" algn="l"/>
                <a:tab pos="625475" algn="l"/>
              </a:tabLst>
              <a:defRPr/>
            </a:pPr>
            <a:r>
              <a:rPr lang="en-US" sz="1300" b="1" dirty="0" smtClean="0">
                <a:latin typeface="Times New Roman" pitchFamily="18" charset="0"/>
                <a:cs typeface="Times New Roman" pitchFamily="18" charset="0"/>
              </a:rPr>
              <a:t>Design development </a:t>
            </a:r>
            <a:r>
              <a:rPr lang="ru-RU" sz="1300" b="1" dirty="0" smtClean="0">
                <a:latin typeface="Times New Roman" pitchFamily="18" charset="0"/>
                <a:cs typeface="Times New Roman" pitchFamily="18" charset="0"/>
              </a:rPr>
              <a:t>(РП)</a:t>
            </a:r>
          </a:p>
        </p:txBody>
      </p:sp>
      <p:sp>
        <p:nvSpPr>
          <p:cNvPr id="4" name="Заголовок 1"/>
          <p:cNvSpPr txBox="1">
            <a:spLocks/>
          </p:cNvSpPr>
          <p:nvPr/>
        </p:nvSpPr>
        <p:spPr bwMode="auto">
          <a:xfrm>
            <a:off x="3500430" y="3643314"/>
            <a:ext cx="4857784"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30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 </a:t>
            </a:r>
            <a:br>
              <a:rPr kumimoji="0" lang="ru-RU" sz="30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br>
            <a:r>
              <a:rPr kumimoji="0" lang="ru-RU" sz="20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АО «TASHGIPROGOR»</a:t>
            </a:r>
            <a:br>
              <a:rPr kumimoji="0" lang="ru-RU" sz="20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br>
            <a:r>
              <a:rPr kumimoji="0" lang="ru-RU" sz="20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a:t>
            </a:r>
            <a:r>
              <a:rPr kumimoji="0" lang="en-US" sz="20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personnel potential</a:t>
            </a:r>
            <a:r>
              <a:rPr kumimoji="0" lang="ru-RU" sz="20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 </a:t>
            </a:r>
          </a:p>
        </p:txBody>
      </p:sp>
      <p:graphicFrame>
        <p:nvGraphicFramePr>
          <p:cNvPr id="5" name="Содержимое 4"/>
          <p:cNvGraphicFramePr>
            <a:graphicFrameLocks/>
          </p:cNvGraphicFramePr>
          <p:nvPr/>
        </p:nvGraphicFramePr>
        <p:xfrm>
          <a:off x="857224" y="4929200"/>
          <a:ext cx="7758138" cy="1714510"/>
        </p:xfrm>
        <a:graphic>
          <a:graphicData uri="http://schemas.openxmlformats.org/drawingml/2006/table">
            <a:tbl>
              <a:tblPr firstRow="1" bandRow="1">
                <a:tableStyleId>{5C22544A-7EE6-4342-B048-85BDC9FD1C3A}</a:tableStyleId>
              </a:tblPr>
              <a:tblGrid>
                <a:gridCol w="3879069"/>
                <a:gridCol w="3879069"/>
              </a:tblGrid>
              <a:tr h="342902">
                <a:tc>
                  <a:txBody>
                    <a:bodyPr/>
                    <a:lstStyle/>
                    <a:p>
                      <a:pPr algn="ctr"/>
                      <a:r>
                        <a:rPr lang="en-US" sz="1200" dirty="0" smtClean="0">
                          <a:latin typeface="Times New Roman" pitchFamily="18" charset="0"/>
                          <a:cs typeface="Times New Roman" pitchFamily="18" charset="0"/>
                        </a:rPr>
                        <a:t>Managers</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15 </a:t>
                      </a:r>
                      <a:r>
                        <a:rPr lang="en-US" sz="1200" dirty="0" smtClean="0">
                          <a:latin typeface="Times New Roman" pitchFamily="18" charset="0"/>
                          <a:cs typeface="Times New Roman" pitchFamily="18" charset="0"/>
                        </a:rPr>
                        <a:t>people</a:t>
                      </a:r>
                      <a:endParaRPr lang="ru-RU" sz="1200" dirty="0">
                        <a:latin typeface="Times New Roman" pitchFamily="18" charset="0"/>
                        <a:cs typeface="Times New Roman" pitchFamily="18" charset="0"/>
                      </a:endParaRPr>
                    </a:p>
                  </a:txBody>
                  <a:tcPr anchor="ctr"/>
                </a:tc>
              </a:tr>
              <a:tr h="342902">
                <a:tc>
                  <a:txBody>
                    <a:bodyPr/>
                    <a:lstStyle/>
                    <a:p>
                      <a:pPr algn="ctr"/>
                      <a:r>
                        <a:rPr lang="en-US" sz="1200" dirty="0" smtClean="0">
                          <a:latin typeface="Times New Roman" pitchFamily="18" charset="0"/>
                          <a:cs typeface="Times New Roman" pitchFamily="18" charset="0"/>
                        </a:rPr>
                        <a:t>Specialists</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148 </a:t>
                      </a:r>
                      <a:r>
                        <a:rPr lang="en-US" sz="1200" dirty="0" smtClean="0">
                          <a:latin typeface="Times New Roman" pitchFamily="18" charset="0"/>
                          <a:cs typeface="Times New Roman" pitchFamily="18" charset="0"/>
                        </a:rPr>
                        <a:t>people</a:t>
                      </a:r>
                      <a:endParaRPr lang="ru-RU" sz="1200" dirty="0">
                        <a:latin typeface="Times New Roman" pitchFamily="18" charset="0"/>
                        <a:cs typeface="Times New Roman" pitchFamily="18" charset="0"/>
                      </a:endParaRPr>
                    </a:p>
                  </a:txBody>
                  <a:tcPr anchor="ctr"/>
                </a:tc>
              </a:tr>
              <a:tr h="342902">
                <a:tc>
                  <a:txBody>
                    <a:bodyPr/>
                    <a:lstStyle/>
                    <a:p>
                      <a:pPr algn="ctr"/>
                      <a:r>
                        <a:rPr lang="en-US" sz="1200" dirty="0" smtClean="0">
                          <a:latin typeface="Times New Roman" pitchFamily="18" charset="0"/>
                          <a:cs typeface="Times New Roman" pitchFamily="18" charset="0"/>
                        </a:rPr>
                        <a:t>Servants</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49 </a:t>
                      </a:r>
                      <a:r>
                        <a:rPr lang="en-US" sz="1200" dirty="0" smtClean="0">
                          <a:latin typeface="Times New Roman" pitchFamily="18" charset="0"/>
                          <a:cs typeface="Times New Roman" pitchFamily="18" charset="0"/>
                        </a:rPr>
                        <a:t>people</a:t>
                      </a:r>
                      <a:endParaRPr lang="ru-RU" sz="1200" dirty="0">
                        <a:latin typeface="Times New Roman" pitchFamily="18" charset="0"/>
                        <a:cs typeface="Times New Roman" pitchFamily="18" charset="0"/>
                      </a:endParaRPr>
                    </a:p>
                  </a:txBody>
                  <a:tcPr anchor="ctr"/>
                </a:tc>
              </a:tr>
              <a:tr h="342902">
                <a:tc>
                  <a:txBody>
                    <a:bodyPr/>
                    <a:lstStyle/>
                    <a:p>
                      <a:pPr algn="ctr"/>
                      <a:r>
                        <a:rPr lang="en-US" sz="1200" dirty="0" smtClean="0">
                          <a:latin typeface="Times New Roman" pitchFamily="18" charset="0"/>
                          <a:cs typeface="Times New Roman" pitchFamily="18" charset="0"/>
                        </a:rPr>
                        <a:t>Workers</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43 </a:t>
                      </a:r>
                      <a:r>
                        <a:rPr lang="en-US" sz="1200" dirty="0" smtClean="0">
                          <a:latin typeface="Times New Roman" pitchFamily="18" charset="0"/>
                          <a:cs typeface="Times New Roman" pitchFamily="18" charset="0"/>
                        </a:rPr>
                        <a:t>people</a:t>
                      </a:r>
                      <a:endParaRPr lang="ru-RU" sz="1200" dirty="0">
                        <a:latin typeface="Times New Roman" pitchFamily="18" charset="0"/>
                        <a:cs typeface="Times New Roman" pitchFamily="18" charset="0"/>
                      </a:endParaRPr>
                    </a:p>
                  </a:txBody>
                  <a:tcPr anchor="ctr"/>
                </a:tc>
              </a:tr>
              <a:tr h="342902">
                <a:tc>
                  <a:txBody>
                    <a:bodyPr/>
                    <a:lstStyle/>
                    <a:p>
                      <a:pPr algn="ctr"/>
                      <a:r>
                        <a:rPr lang="en-US" sz="1200" b="1" dirty="0" smtClean="0">
                          <a:latin typeface="Times New Roman" pitchFamily="18" charset="0"/>
                          <a:cs typeface="Times New Roman" pitchFamily="18" charset="0"/>
                        </a:rPr>
                        <a:t>Total</a:t>
                      </a:r>
                      <a:r>
                        <a:rPr lang="ru-RU" sz="1200" b="1" dirty="0" smtClean="0">
                          <a:latin typeface="Times New Roman" pitchFamily="18" charset="0"/>
                          <a:cs typeface="Times New Roman" pitchFamily="18" charset="0"/>
                        </a:rPr>
                        <a:t>:</a:t>
                      </a:r>
                      <a:endParaRPr lang="ru-RU" sz="1200" b="1" dirty="0">
                        <a:latin typeface="Times New Roman" pitchFamily="18" charset="0"/>
                        <a:cs typeface="Times New Roman" pitchFamily="18" charset="0"/>
                      </a:endParaRPr>
                    </a:p>
                  </a:txBody>
                  <a:tcPr anchor="ctr"/>
                </a:tc>
                <a:tc>
                  <a:txBody>
                    <a:bodyPr/>
                    <a:lstStyle/>
                    <a:p>
                      <a:pPr algn="ctr"/>
                      <a:r>
                        <a:rPr lang="ru-RU" sz="1200" b="1" dirty="0" smtClean="0">
                          <a:latin typeface="Times New Roman" pitchFamily="18" charset="0"/>
                          <a:cs typeface="Times New Roman" pitchFamily="18" charset="0"/>
                        </a:rPr>
                        <a:t>255 </a:t>
                      </a:r>
                      <a:r>
                        <a:rPr lang="en-US" sz="1200" b="1" dirty="0" smtClean="0">
                          <a:latin typeface="Times New Roman" pitchFamily="18" charset="0"/>
                          <a:cs typeface="Times New Roman" pitchFamily="18" charset="0"/>
                        </a:rPr>
                        <a:t>people</a:t>
                      </a:r>
                      <a:endParaRPr lang="ru-RU" sz="1200" b="1" dirty="0">
                        <a:latin typeface="Times New Roman" pitchFamily="18" charset="0"/>
                        <a:cs typeface="Times New Roman" pitchFamily="18" charset="0"/>
                      </a:endParaRPr>
                    </a:p>
                  </a:txBody>
                  <a:tcPr anchor="ct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7188" y="922338"/>
            <a:ext cx="8572500" cy="5649912"/>
          </a:xfrm>
        </p:spPr>
        <p:txBody>
          <a:bodyPr>
            <a:noAutofit/>
          </a:bodyPr>
          <a:lstStyle/>
          <a:p>
            <a:pPr marL="0" indent="266700" algn="just" eaLnBrk="1" fontAlgn="auto" hangingPunct="1">
              <a:spcBef>
                <a:spcPts val="600"/>
              </a:spcBef>
              <a:spcAft>
                <a:spcPts val="600"/>
              </a:spcAft>
              <a:buClr>
                <a:schemeClr val="accent3"/>
              </a:buClr>
              <a:buFont typeface="Wingdings" pitchFamily="2" charset="2"/>
              <a:buChar char="§"/>
              <a:defRPr/>
            </a:pPr>
            <a:r>
              <a:rPr lang="en-US" sz="1600" b="1" dirty="0" smtClean="0">
                <a:latin typeface="Times New Roman" pitchFamily="18" charset="0"/>
                <a:cs typeface="Times New Roman" pitchFamily="18" charset="0"/>
              </a:rPr>
              <a:t>Management </a:t>
            </a:r>
            <a:r>
              <a:rPr lang="ru-RU"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director, registry, </a:t>
            </a:r>
            <a:r>
              <a:rPr lang="en-US" sz="1600" dirty="0" err="1" smtClean="0">
                <a:latin typeface="Times New Roman" pitchFamily="18" charset="0"/>
                <a:cs typeface="Times New Roman" pitchFamily="18" charset="0"/>
              </a:rPr>
              <a:t>spec.department</a:t>
            </a:r>
            <a:r>
              <a:rPr lang="en-US" sz="1600" dirty="0" smtClean="0">
                <a:latin typeface="Times New Roman" pitchFamily="18" charset="0"/>
                <a:cs typeface="Times New Roman" pitchFamily="18" charset="0"/>
              </a:rPr>
              <a:t>, human recourses, accounting department, materials department, technical department</a:t>
            </a:r>
            <a:r>
              <a:rPr lang="ru-RU" sz="1600" dirty="0" smtClean="0">
                <a:latin typeface="Times New Roman" pitchFamily="18" charset="0"/>
                <a:cs typeface="Times New Roman" pitchFamily="18" charset="0"/>
              </a:rPr>
              <a:t>)</a:t>
            </a:r>
          </a:p>
          <a:p>
            <a:pPr marL="0" indent="266700" algn="just" eaLnBrk="1" fontAlgn="auto" hangingPunct="1">
              <a:spcBef>
                <a:spcPts val="600"/>
              </a:spcBef>
              <a:spcAft>
                <a:spcPts val="600"/>
              </a:spcAft>
              <a:buClr>
                <a:schemeClr val="accent3"/>
              </a:buClr>
              <a:buFont typeface="Wingdings" pitchFamily="2" charset="2"/>
              <a:buChar char="§"/>
              <a:defRPr/>
            </a:pPr>
            <a:r>
              <a:rPr lang="en-US" sz="1600" b="1" dirty="0" smtClean="0">
                <a:latin typeface="Times New Roman" pitchFamily="18" charset="0"/>
                <a:cs typeface="Times New Roman" pitchFamily="18" charset="0"/>
              </a:rPr>
              <a:t>Department </a:t>
            </a:r>
            <a:r>
              <a:rPr lang="ru-RU" sz="1600" b="1" dirty="0" smtClean="0">
                <a:latin typeface="Times New Roman" pitchFamily="18" charset="0"/>
                <a:cs typeface="Times New Roman" pitchFamily="18" charset="0"/>
              </a:rPr>
              <a:t>№1</a:t>
            </a:r>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management and 4 architectural and structural sectors</a:t>
            </a:r>
            <a:r>
              <a:rPr lang="ru-RU" sz="1600" dirty="0" smtClean="0">
                <a:latin typeface="Times New Roman" pitchFamily="18" charset="0"/>
                <a:cs typeface="Times New Roman" pitchFamily="18" charset="0"/>
              </a:rPr>
              <a:t>)</a:t>
            </a:r>
          </a:p>
          <a:p>
            <a:pPr marL="0" indent="266700" algn="just" eaLnBrk="1" fontAlgn="auto" hangingPunct="1">
              <a:spcBef>
                <a:spcPts val="600"/>
              </a:spcBef>
              <a:spcAft>
                <a:spcPts val="600"/>
              </a:spcAft>
              <a:buClr>
                <a:schemeClr val="accent3"/>
              </a:buClr>
              <a:buFont typeface="Wingdings" pitchFamily="2" charset="2"/>
              <a:buChar char="§"/>
              <a:defRPr/>
            </a:pPr>
            <a:r>
              <a:rPr lang="en-US" sz="1600" b="1" dirty="0" smtClean="0">
                <a:latin typeface="Times New Roman" pitchFamily="18" charset="0"/>
                <a:cs typeface="Times New Roman" pitchFamily="18" charset="0"/>
              </a:rPr>
              <a:t>Department </a:t>
            </a:r>
            <a:r>
              <a:rPr lang="ru-RU" sz="1600" b="1" dirty="0" smtClean="0">
                <a:latin typeface="Times New Roman" pitchFamily="18" charset="0"/>
                <a:cs typeface="Times New Roman" pitchFamily="18" charset="0"/>
              </a:rPr>
              <a:t>№2</a:t>
            </a:r>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management and 5 architectural and structural sectors</a:t>
            </a:r>
            <a:r>
              <a:rPr lang="ru-RU" sz="1600" dirty="0" smtClean="0">
                <a:latin typeface="Times New Roman" pitchFamily="18" charset="0"/>
                <a:cs typeface="Times New Roman" pitchFamily="18" charset="0"/>
              </a:rPr>
              <a:t>))</a:t>
            </a:r>
          </a:p>
          <a:p>
            <a:pPr marL="0" indent="266700" algn="just" eaLnBrk="1" fontAlgn="auto" hangingPunct="1">
              <a:spcBef>
                <a:spcPts val="600"/>
              </a:spcBef>
              <a:spcAft>
                <a:spcPts val="600"/>
              </a:spcAft>
              <a:buClr>
                <a:schemeClr val="accent3"/>
              </a:buClr>
              <a:buFont typeface="Wingdings" pitchFamily="2" charset="2"/>
              <a:buChar char="§"/>
              <a:defRPr/>
            </a:pPr>
            <a:r>
              <a:rPr lang="en-US" sz="1600" b="1" dirty="0" smtClean="0">
                <a:latin typeface="Times New Roman" pitchFamily="18" charset="0"/>
                <a:cs typeface="Times New Roman" pitchFamily="18" charset="0"/>
              </a:rPr>
              <a:t>Department </a:t>
            </a:r>
            <a:r>
              <a:rPr lang="ru-RU" sz="1600" b="1" dirty="0" smtClean="0">
                <a:latin typeface="Times New Roman" pitchFamily="18" charset="0"/>
                <a:cs typeface="Times New Roman" pitchFamily="18" charset="0"/>
              </a:rPr>
              <a:t>№3</a:t>
            </a:r>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management and 4 architectural and structural sectors</a:t>
            </a:r>
            <a:r>
              <a:rPr lang="ru-RU" sz="1600" dirty="0" smtClean="0">
                <a:latin typeface="Times New Roman" pitchFamily="18" charset="0"/>
                <a:cs typeface="Times New Roman" pitchFamily="18" charset="0"/>
              </a:rPr>
              <a:t>))</a:t>
            </a:r>
          </a:p>
          <a:p>
            <a:pPr marL="0" indent="266700" algn="just" eaLnBrk="1" fontAlgn="auto" hangingPunct="1">
              <a:spcBef>
                <a:spcPts val="600"/>
              </a:spcBef>
              <a:spcAft>
                <a:spcPts val="600"/>
              </a:spcAft>
              <a:buClr>
                <a:schemeClr val="accent3"/>
              </a:buClr>
              <a:buFont typeface="Wingdings" pitchFamily="2" charset="2"/>
              <a:buChar char="§"/>
              <a:defRPr/>
            </a:pPr>
            <a:r>
              <a:rPr lang="en-US" sz="1600" b="1" dirty="0" smtClean="0">
                <a:latin typeface="Times New Roman" pitchFamily="18" charset="0"/>
                <a:cs typeface="Times New Roman" pitchFamily="18" charset="0"/>
              </a:rPr>
              <a:t>Engineering department</a:t>
            </a:r>
            <a:r>
              <a:rPr lang="ru-RU" sz="1600" b="1" dirty="0" smtClean="0">
                <a:latin typeface="Times New Roman" pitchFamily="18" charset="0"/>
                <a:cs typeface="Times New Roman" pitchFamily="18" charset="0"/>
              </a:rPr>
              <a:t> №1 </a:t>
            </a:r>
            <a:r>
              <a:rPr lang="ru-RU"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management and 13 groups</a:t>
            </a:r>
            <a:r>
              <a:rPr lang="ru-RU" sz="1600" dirty="0" smtClean="0">
                <a:latin typeface="Times New Roman" pitchFamily="18" charset="0"/>
                <a:cs typeface="Times New Roman" pitchFamily="18" charset="0"/>
              </a:rPr>
              <a:t>)</a:t>
            </a:r>
          </a:p>
          <a:p>
            <a:pPr marL="0" indent="266700" algn="just" eaLnBrk="1" fontAlgn="auto" hangingPunct="1">
              <a:spcBef>
                <a:spcPts val="600"/>
              </a:spcBef>
              <a:spcAft>
                <a:spcPts val="600"/>
              </a:spcAft>
              <a:buClr>
                <a:schemeClr val="accent3"/>
              </a:buClr>
              <a:buFont typeface="Wingdings" pitchFamily="2" charset="2"/>
              <a:buChar char="§"/>
              <a:defRPr/>
            </a:pPr>
            <a:r>
              <a:rPr lang="en-US" sz="1600" b="1" dirty="0" smtClean="0">
                <a:latin typeface="Times New Roman" pitchFamily="18" charset="0"/>
                <a:cs typeface="Times New Roman" pitchFamily="18" charset="0"/>
              </a:rPr>
              <a:t>Automation and designing department</a:t>
            </a:r>
            <a:endParaRPr lang="ru-RU" sz="1600" dirty="0" smtClean="0">
              <a:latin typeface="Times New Roman" pitchFamily="18" charset="0"/>
              <a:cs typeface="Times New Roman" pitchFamily="18" charset="0"/>
            </a:endParaRPr>
          </a:p>
          <a:p>
            <a:pPr marL="0" indent="266700" algn="just" eaLnBrk="1" fontAlgn="auto" hangingPunct="1">
              <a:spcBef>
                <a:spcPts val="600"/>
              </a:spcBef>
              <a:spcAft>
                <a:spcPts val="600"/>
              </a:spcAft>
              <a:buClr>
                <a:schemeClr val="accent3"/>
              </a:buClr>
              <a:buFont typeface="Wingdings" pitchFamily="2" charset="2"/>
              <a:buChar char="§"/>
              <a:defRPr/>
            </a:pPr>
            <a:r>
              <a:rPr lang="en-US" sz="1600" b="1" dirty="0" smtClean="0">
                <a:latin typeface="Times New Roman" pitchFamily="18" charset="0"/>
                <a:cs typeface="Times New Roman" pitchFamily="18" charset="0"/>
              </a:rPr>
              <a:t>Estimates department</a:t>
            </a:r>
            <a:endParaRPr lang="ru-RU" sz="1600" b="1" dirty="0" smtClean="0">
              <a:latin typeface="Times New Roman" pitchFamily="18" charset="0"/>
              <a:cs typeface="Times New Roman" pitchFamily="18" charset="0"/>
            </a:endParaRPr>
          </a:p>
          <a:p>
            <a:pPr marL="0" indent="266700" algn="just" eaLnBrk="1" fontAlgn="auto" hangingPunct="1">
              <a:spcBef>
                <a:spcPts val="600"/>
              </a:spcBef>
              <a:spcAft>
                <a:spcPts val="600"/>
              </a:spcAft>
              <a:buClr>
                <a:schemeClr val="accent3"/>
              </a:buClr>
              <a:buFont typeface="Wingdings" pitchFamily="2" charset="2"/>
              <a:buChar char="§"/>
              <a:defRPr/>
            </a:pPr>
            <a:r>
              <a:rPr lang="en-US" sz="1600" b="1" dirty="0" smtClean="0">
                <a:latin typeface="Times New Roman" pitchFamily="18" charset="0"/>
                <a:cs typeface="Times New Roman" pitchFamily="18" charset="0"/>
              </a:rPr>
              <a:t>Department  for inspection and building reinforcement </a:t>
            </a:r>
            <a:endParaRPr lang="ru-RU" sz="1600" b="1" dirty="0" smtClean="0">
              <a:latin typeface="Times New Roman" pitchFamily="18" charset="0"/>
              <a:cs typeface="Times New Roman" pitchFamily="18" charset="0"/>
            </a:endParaRPr>
          </a:p>
          <a:p>
            <a:pPr marL="0" indent="266700" algn="just" eaLnBrk="1" fontAlgn="auto" hangingPunct="1">
              <a:spcBef>
                <a:spcPts val="600"/>
              </a:spcBef>
              <a:spcAft>
                <a:spcPts val="600"/>
              </a:spcAft>
              <a:buClr>
                <a:schemeClr val="accent3"/>
              </a:buClr>
              <a:buFont typeface="Wingdings" pitchFamily="2" charset="2"/>
              <a:buChar char="§"/>
              <a:defRPr/>
            </a:pPr>
            <a:r>
              <a:rPr lang="en-US" sz="1600" b="1" dirty="0" smtClean="0">
                <a:latin typeface="Times New Roman" pitchFamily="18" charset="0"/>
                <a:cs typeface="Times New Roman" pitchFamily="18" charset="0"/>
              </a:rPr>
              <a:t>Technical department</a:t>
            </a:r>
            <a:endParaRPr lang="ru-RU" sz="1600" b="1" dirty="0" smtClean="0">
              <a:latin typeface="Times New Roman" pitchFamily="18" charset="0"/>
              <a:cs typeface="Times New Roman" pitchFamily="18" charset="0"/>
            </a:endParaRPr>
          </a:p>
          <a:p>
            <a:pPr marL="0" indent="266700" algn="just" eaLnBrk="1" fontAlgn="auto" hangingPunct="1">
              <a:spcBef>
                <a:spcPts val="600"/>
              </a:spcBef>
              <a:spcAft>
                <a:spcPts val="600"/>
              </a:spcAft>
              <a:buClr>
                <a:schemeClr val="accent3"/>
              </a:buClr>
              <a:buFont typeface="Wingdings" pitchFamily="2" charset="2"/>
              <a:buChar char="§"/>
              <a:defRPr/>
            </a:pPr>
            <a:r>
              <a:rPr lang="en-US" sz="1600" b="1" dirty="0" smtClean="0">
                <a:latin typeface="Times New Roman" pitchFamily="18" charset="0"/>
                <a:cs typeface="Times New Roman" pitchFamily="18" charset="0"/>
              </a:rPr>
              <a:t>Projects issue department</a:t>
            </a:r>
            <a:endParaRPr lang="ru-RU" sz="1600" b="1" dirty="0" smtClean="0">
              <a:latin typeface="Times New Roman" pitchFamily="18" charset="0"/>
              <a:cs typeface="Times New Roman" pitchFamily="18" charset="0"/>
            </a:endParaRPr>
          </a:p>
          <a:p>
            <a:pPr marL="0" indent="266700" algn="just" eaLnBrk="1" fontAlgn="auto" hangingPunct="1">
              <a:spcBef>
                <a:spcPts val="600"/>
              </a:spcBef>
              <a:spcAft>
                <a:spcPts val="600"/>
              </a:spcAft>
              <a:buClr>
                <a:schemeClr val="accent3"/>
              </a:buClr>
              <a:buFont typeface="Wingdings" pitchFamily="2" charset="2"/>
              <a:buChar char="§"/>
              <a:defRPr/>
            </a:pPr>
            <a:r>
              <a:rPr lang="en-US" sz="1600" b="1" dirty="0" smtClean="0">
                <a:latin typeface="Times New Roman" pitchFamily="18" charset="0"/>
                <a:cs typeface="Times New Roman" pitchFamily="18" charset="0"/>
              </a:rPr>
              <a:t>Functional department</a:t>
            </a:r>
            <a:endParaRPr lang="ru-RU" sz="1600" b="1" dirty="0" smtClean="0">
              <a:latin typeface="Times New Roman" pitchFamily="18" charset="0"/>
              <a:cs typeface="Times New Roman" pitchFamily="18" charset="0"/>
            </a:endParaRPr>
          </a:p>
          <a:p>
            <a:pPr marL="0" indent="0" algn="just" eaLnBrk="1" fontAlgn="auto" hangingPunct="1">
              <a:spcBef>
                <a:spcPts val="600"/>
              </a:spcBef>
              <a:spcAft>
                <a:spcPts val="0"/>
              </a:spcAft>
              <a:buClr>
                <a:schemeClr val="accent3"/>
              </a:buClr>
              <a:buFont typeface="Wingdings 2"/>
              <a:buNone/>
              <a:defRPr/>
            </a:pPr>
            <a:r>
              <a:rPr lang="en-US" sz="1600" dirty="0" smtClean="0">
                <a:latin typeface="Times New Roman" pitchFamily="18" charset="0"/>
                <a:cs typeface="Times New Roman" pitchFamily="18" charset="0"/>
              </a:rPr>
              <a:t>There are also another functional and subsidiary units in the company</a:t>
            </a:r>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The scope of all departments of designing company (functional, administrative and subsidiary) and </a:t>
            </a:r>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interaction between them compose the organizational structure of the designing company.</a:t>
            </a:r>
            <a:endParaRPr lang="ru-RU" sz="1600" dirty="0" smtClean="0">
              <a:latin typeface="Times New Roman" pitchFamily="18" charset="0"/>
              <a:cs typeface="Times New Roman" pitchFamily="18" charset="0"/>
            </a:endParaRPr>
          </a:p>
        </p:txBody>
      </p:sp>
      <p:sp>
        <p:nvSpPr>
          <p:cNvPr id="4" name="Заголовок 1"/>
          <p:cNvSpPr>
            <a:spLocks noGrp="1"/>
          </p:cNvSpPr>
          <p:nvPr>
            <p:ph type="title"/>
          </p:nvPr>
        </p:nvSpPr>
        <p:spPr>
          <a:xfrm>
            <a:off x="557213" y="214313"/>
            <a:ext cx="8229600" cy="714375"/>
          </a:xfrm>
        </p:spPr>
        <p:txBody>
          <a:bodyPr anchor="ctr">
            <a:noAutofit/>
          </a:bodyPr>
          <a:lstStyle/>
          <a:p>
            <a:pPr algn="ctr" eaLnBrk="1" fontAlgn="auto" hangingPunct="1">
              <a:lnSpc>
                <a:spcPct val="150000"/>
              </a:lnSpc>
              <a:spcAft>
                <a:spcPts val="0"/>
              </a:spcAft>
              <a:defRPr/>
            </a:pPr>
            <a:r>
              <a:rPr lang="en-US" sz="2500" b="1" spc="600" dirty="0" smtClean="0">
                <a:effectLst>
                  <a:glow rad="63500">
                    <a:schemeClr val="accent1">
                      <a:satMod val="175000"/>
                      <a:alpha val="40000"/>
                    </a:schemeClr>
                  </a:glow>
                  <a:outerShdw blurRad="38100" dist="38100" dir="2700000" algn="tl">
                    <a:srgbClr val="000000">
                      <a:alpha val="43137"/>
                    </a:srgbClr>
                  </a:outerShdw>
                </a:effectLst>
              </a:rPr>
              <a:t>Company’s industrial structure</a:t>
            </a:r>
            <a:r>
              <a:rPr lang="ru-RU" sz="2500" b="1" spc="600" dirty="0" smtClean="0">
                <a:effectLst>
                  <a:glow rad="63500">
                    <a:schemeClr val="accent1">
                      <a:satMod val="175000"/>
                      <a:alpha val="40000"/>
                    </a:schemeClr>
                  </a:glow>
                  <a:outerShdw blurRad="38100" dist="38100" dir="2700000" algn="tl">
                    <a:srgbClr val="000000">
                      <a:alpha val="43137"/>
                    </a:srgbClr>
                  </a:outerShdw>
                </a:effectLst>
              </a:rPr>
              <a:t>:</a:t>
            </a:r>
            <a:endParaRPr lang="ru-RU" sz="2500" b="1" dirty="0">
              <a:effectLst>
                <a:glow rad="63500">
                  <a:schemeClr val="accent1">
                    <a:satMod val="175000"/>
                    <a:alpha val="40000"/>
                  </a:schemeClr>
                </a:glow>
                <a:outerShdw blurRad="38100" dist="38100" dir="2700000" algn="tl">
                  <a:srgbClr val="000000">
                    <a:alpha val="43137"/>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7615238" cy="795338"/>
          </a:xfrm>
        </p:spPr>
        <p:txBody>
          <a:bodyPr anchor="ctr">
            <a:normAutofit fontScale="90000"/>
          </a:bodyPr>
          <a:lstStyle/>
          <a:p>
            <a:pPr eaLnBrk="1" fontAlgn="auto" hangingPunct="1">
              <a:spcAft>
                <a:spcPts val="0"/>
              </a:spcAft>
              <a:defRPr/>
            </a:pPr>
            <a:r>
              <a:rPr lang="en-US" b="1" dirty="0" smtClean="0">
                <a:effectLst>
                  <a:outerShdw blurRad="38100" dist="38100" dir="2700000" algn="tl">
                    <a:srgbClr val="000000">
                      <a:alpha val="43137"/>
                    </a:srgbClr>
                  </a:outerShdw>
                </a:effectLst>
              </a:rPr>
              <a:t>Technology used</a:t>
            </a:r>
            <a:endParaRPr lang="ru-RU"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85775" y="1643063"/>
            <a:ext cx="8229600" cy="4929187"/>
          </a:xfrm>
        </p:spPr>
        <p:txBody>
          <a:bodyPr>
            <a:normAutofit lnSpcReduction="10000"/>
          </a:bodyPr>
          <a:lstStyle/>
          <a:p>
            <a:pPr marL="0" indent="533400" algn="just" eaLnBrk="1" fontAlgn="auto" hangingPunct="1">
              <a:lnSpc>
                <a:spcPct val="150000"/>
              </a:lnSpc>
              <a:spcAft>
                <a:spcPts val="0"/>
              </a:spcAft>
              <a:buClr>
                <a:schemeClr val="tx2">
                  <a:lumMod val="75000"/>
                </a:schemeClr>
              </a:buClr>
              <a:buFont typeface="Wingdings" pitchFamily="2" charset="2"/>
              <a:buChar char="v"/>
              <a:tabLst>
                <a:tab pos="88900" algn="l"/>
              </a:tabLst>
              <a:defRPr/>
            </a:pPr>
            <a:r>
              <a:rPr lang="en-US" sz="1800" dirty="0" smtClean="0"/>
              <a:t>Software </a:t>
            </a:r>
            <a:r>
              <a:rPr lang="ru-RU" sz="1800" dirty="0" smtClean="0"/>
              <a:t> </a:t>
            </a:r>
            <a:r>
              <a:rPr lang="ru-RU" sz="1800" b="1" dirty="0" smtClean="0"/>
              <a:t>(</a:t>
            </a:r>
            <a:r>
              <a:rPr lang="en-US" sz="1800" b="1" dirty="0" smtClean="0"/>
              <a:t>AutoCAD</a:t>
            </a:r>
            <a:r>
              <a:rPr lang="ru-RU" sz="1800" b="1" dirty="0" smtClean="0"/>
              <a:t>, </a:t>
            </a:r>
            <a:r>
              <a:rPr lang="en-US" sz="1800" b="1" dirty="0" smtClean="0"/>
              <a:t>LIRA,</a:t>
            </a:r>
            <a:r>
              <a:rPr lang="ru-RU" sz="1800" b="1" dirty="0" smtClean="0"/>
              <a:t> </a:t>
            </a:r>
            <a:r>
              <a:rPr lang="en-US" sz="1800" b="1" dirty="0" smtClean="0"/>
              <a:t>Corel Draw</a:t>
            </a:r>
            <a:r>
              <a:rPr lang="ru-RU" sz="1800" b="1" dirty="0" smtClean="0"/>
              <a:t>, </a:t>
            </a:r>
            <a:r>
              <a:rPr lang="en-US" sz="1800" b="1" dirty="0" smtClean="0"/>
              <a:t>Photoshop</a:t>
            </a:r>
            <a:r>
              <a:rPr lang="ru-RU" sz="1800" b="1" dirty="0" smtClean="0"/>
              <a:t>, 3</a:t>
            </a:r>
            <a:r>
              <a:rPr lang="en-US" sz="1800" b="1" dirty="0" smtClean="0"/>
              <a:t>D Max</a:t>
            </a:r>
            <a:r>
              <a:rPr lang="ru-RU" sz="1800" b="1" dirty="0" smtClean="0"/>
              <a:t>, </a:t>
            </a:r>
            <a:r>
              <a:rPr lang="en-US" sz="1800" b="1" dirty="0" smtClean="0"/>
              <a:t>Microsoft OFFICE</a:t>
            </a:r>
            <a:r>
              <a:rPr lang="ru-RU" sz="1800" b="1" dirty="0" smtClean="0"/>
              <a:t>)</a:t>
            </a:r>
            <a:endParaRPr lang="en-US" sz="1800" b="1" dirty="0" smtClean="0"/>
          </a:p>
          <a:p>
            <a:pPr marL="0" indent="533400" algn="just" eaLnBrk="1" fontAlgn="auto" hangingPunct="1">
              <a:lnSpc>
                <a:spcPct val="150000"/>
              </a:lnSpc>
              <a:spcAft>
                <a:spcPts val="0"/>
              </a:spcAft>
              <a:buClr>
                <a:schemeClr val="tx2">
                  <a:lumMod val="75000"/>
                </a:schemeClr>
              </a:buClr>
              <a:buFont typeface="Wingdings" pitchFamily="2" charset="2"/>
              <a:buChar char="v"/>
              <a:tabLst>
                <a:tab pos="88900" algn="l"/>
              </a:tabLst>
              <a:defRPr/>
            </a:pPr>
            <a:r>
              <a:rPr lang="en-US" sz="1800" dirty="0" smtClean="0"/>
              <a:t>Estimates calculation</a:t>
            </a:r>
            <a:r>
              <a:rPr lang="ru-RU" sz="1800" dirty="0" smtClean="0"/>
              <a:t> </a:t>
            </a:r>
            <a:r>
              <a:rPr lang="ru-RU" sz="1800" b="1" dirty="0" smtClean="0"/>
              <a:t>(</a:t>
            </a:r>
            <a:r>
              <a:rPr lang="en-US" sz="1800" b="1" dirty="0" smtClean="0"/>
              <a:t>TN QURILISH</a:t>
            </a:r>
            <a:r>
              <a:rPr lang="ru-RU" sz="1800" b="1" dirty="0" smtClean="0"/>
              <a:t>)</a:t>
            </a:r>
          </a:p>
          <a:p>
            <a:pPr marL="0" indent="533400" algn="just" eaLnBrk="1" fontAlgn="auto" hangingPunct="1">
              <a:lnSpc>
                <a:spcPct val="150000"/>
              </a:lnSpc>
              <a:spcAft>
                <a:spcPts val="0"/>
              </a:spcAft>
              <a:buClr>
                <a:schemeClr val="tx2">
                  <a:lumMod val="75000"/>
                </a:schemeClr>
              </a:buClr>
              <a:buFont typeface="Wingdings" pitchFamily="2" charset="2"/>
              <a:buChar char="v"/>
              <a:tabLst>
                <a:tab pos="88900" algn="l"/>
              </a:tabLst>
              <a:defRPr/>
            </a:pPr>
            <a:r>
              <a:rPr lang="en-US" sz="1800" dirty="0" smtClean="0"/>
              <a:t>Software </a:t>
            </a:r>
            <a:r>
              <a:rPr lang="en-US" sz="1800" b="1" dirty="0" smtClean="0"/>
              <a:t>(1C, Norma </a:t>
            </a:r>
            <a:r>
              <a:rPr lang="en-US" sz="1800" b="1" dirty="0" err="1" smtClean="0"/>
              <a:t>Hamkor</a:t>
            </a:r>
            <a:r>
              <a:rPr lang="en-US" sz="1800" b="1" dirty="0" smtClean="0"/>
              <a:t>)</a:t>
            </a:r>
            <a:endParaRPr lang="ru-RU" sz="1800" b="1" dirty="0" smtClean="0"/>
          </a:p>
          <a:p>
            <a:pPr marL="0" indent="533400" algn="just" eaLnBrk="1" fontAlgn="auto" hangingPunct="1">
              <a:lnSpc>
                <a:spcPct val="150000"/>
              </a:lnSpc>
              <a:spcAft>
                <a:spcPts val="0"/>
              </a:spcAft>
              <a:buClr>
                <a:schemeClr val="tx2">
                  <a:lumMod val="75000"/>
                </a:schemeClr>
              </a:buClr>
              <a:buFont typeface="Wingdings" pitchFamily="2" charset="2"/>
              <a:buChar char="v"/>
              <a:tabLst>
                <a:tab pos="88900" algn="l"/>
              </a:tabLst>
              <a:defRPr/>
            </a:pPr>
            <a:r>
              <a:rPr lang="en-US" sz="1800" dirty="0" smtClean="0"/>
              <a:t>PC equipment</a:t>
            </a:r>
            <a:r>
              <a:rPr lang="ru-RU" sz="1800" dirty="0" smtClean="0"/>
              <a:t> – </a:t>
            </a:r>
            <a:r>
              <a:rPr lang="ru-RU" sz="1800" b="1" dirty="0" smtClean="0"/>
              <a:t>217 </a:t>
            </a:r>
            <a:r>
              <a:rPr lang="en-US" sz="1800" b="1" dirty="0" err="1" smtClean="0"/>
              <a:t>pcs</a:t>
            </a:r>
            <a:endParaRPr lang="ru-RU" sz="1800" b="1" dirty="0" smtClean="0"/>
          </a:p>
          <a:p>
            <a:pPr marL="0" indent="533400" algn="just" eaLnBrk="1" fontAlgn="auto" hangingPunct="1">
              <a:lnSpc>
                <a:spcPct val="150000"/>
              </a:lnSpc>
              <a:spcAft>
                <a:spcPts val="0"/>
              </a:spcAft>
              <a:buClr>
                <a:schemeClr val="tx2">
                  <a:lumMod val="75000"/>
                </a:schemeClr>
              </a:buClr>
              <a:buFont typeface="Wingdings" pitchFamily="2" charset="2"/>
              <a:buChar char="v"/>
              <a:tabLst>
                <a:tab pos="88900" algn="l"/>
              </a:tabLst>
              <a:defRPr/>
            </a:pPr>
            <a:r>
              <a:rPr lang="en-US" sz="1800" dirty="0" smtClean="0"/>
              <a:t>Special printing copying equipment</a:t>
            </a:r>
            <a:r>
              <a:rPr lang="ru-RU" sz="1800" dirty="0" smtClean="0"/>
              <a:t> – </a:t>
            </a:r>
            <a:r>
              <a:rPr lang="ru-RU" sz="1800" b="1" dirty="0" smtClean="0"/>
              <a:t>4</a:t>
            </a:r>
            <a:r>
              <a:rPr lang="ru-RU" sz="1800" dirty="0" smtClean="0"/>
              <a:t> </a:t>
            </a:r>
            <a:r>
              <a:rPr lang="en-US" sz="1800" b="1" dirty="0" err="1" smtClean="0"/>
              <a:t>pcs</a:t>
            </a:r>
            <a:r>
              <a:rPr lang="ru-RU" sz="1800" dirty="0" smtClean="0"/>
              <a:t> </a:t>
            </a:r>
            <a:r>
              <a:rPr lang="ru-RU" sz="1800" b="1" dirty="0" smtClean="0"/>
              <a:t>(</a:t>
            </a:r>
            <a:r>
              <a:rPr lang="en-US" sz="1800" b="1" dirty="0" smtClean="0"/>
              <a:t>REM</a:t>
            </a:r>
            <a:r>
              <a:rPr lang="ru-RU" sz="1800" b="1" dirty="0" smtClean="0"/>
              <a:t>)</a:t>
            </a:r>
            <a:endParaRPr lang="ru-RU" sz="1800" dirty="0" smtClean="0"/>
          </a:p>
          <a:p>
            <a:pPr marL="0" indent="533400" algn="just" eaLnBrk="1" fontAlgn="auto" hangingPunct="1">
              <a:lnSpc>
                <a:spcPct val="150000"/>
              </a:lnSpc>
              <a:spcAft>
                <a:spcPts val="0"/>
              </a:spcAft>
              <a:buClr>
                <a:schemeClr val="tx2">
                  <a:lumMod val="75000"/>
                </a:schemeClr>
              </a:buClr>
              <a:buFont typeface="Wingdings" pitchFamily="2" charset="2"/>
              <a:buChar char="v"/>
              <a:tabLst>
                <a:tab pos="88900" algn="l"/>
              </a:tabLst>
              <a:defRPr/>
            </a:pPr>
            <a:r>
              <a:rPr lang="en-US" sz="1800" dirty="0" smtClean="0"/>
              <a:t>Special equipment for drawings issue</a:t>
            </a:r>
            <a:r>
              <a:rPr lang="ru-RU" sz="1800" dirty="0" smtClean="0"/>
              <a:t>  – </a:t>
            </a:r>
            <a:r>
              <a:rPr lang="ru-RU" sz="1800" b="1" dirty="0" smtClean="0"/>
              <a:t>5</a:t>
            </a:r>
            <a:r>
              <a:rPr lang="ru-RU" sz="1800" dirty="0" smtClean="0"/>
              <a:t> </a:t>
            </a:r>
            <a:r>
              <a:rPr lang="en-US" sz="1800" b="1" dirty="0" err="1" smtClean="0"/>
              <a:t>pcs</a:t>
            </a:r>
            <a:r>
              <a:rPr lang="ru-RU" sz="1800" dirty="0" smtClean="0"/>
              <a:t> </a:t>
            </a:r>
            <a:r>
              <a:rPr lang="ru-RU" sz="1800" b="1" dirty="0" smtClean="0"/>
              <a:t>(</a:t>
            </a:r>
            <a:r>
              <a:rPr lang="en-US" sz="1800" b="1" dirty="0" smtClean="0"/>
              <a:t>PLOTTERS</a:t>
            </a:r>
            <a:r>
              <a:rPr lang="ru-RU" sz="1800" b="1" dirty="0" smtClean="0"/>
              <a:t>)</a:t>
            </a:r>
          </a:p>
          <a:p>
            <a:pPr marL="0" indent="533400" algn="just" eaLnBrk="1" fontAlgn="auto" hangingPunct="1">
              <a:lnSpc>
                <a:spcPct val="150000"/>
              </a:lnSpc>
              <a:spcAft>
                <a:spcPts val="0"/>
              </a:spcAft>
              <a:buClr>
                <a:schemeClr val="tx2">
                  <a:lumMod val="75000"/>
                </a:schemeClr>
              </a:buClr>
              <a:buFont typeface="Wingdings" pitchFamily="2" charset="2"/>
              <a:buChar char="v"/>
              <a:tabLst>
                <a:tab pos="88900" algn="l"/>
              </a:tabLst>
              <a:defRPr/>
            </a:pPr>
            <a:endParaRPr lang="ru-RU" sz="1800" b="1" dirty="0" smtClean="0"/>
          </a:p>
          <a:p>
            <a:pPr marL="0" indent="444500" algn="just" eaLnBrk="1" fontAlgn="auto" hangingPunct="1">
              <a:lnSpc>
                <a:spcPct val="150000"/>
              </a:lnSpc>
              <a:spcAft>
                <a:spcPts val="0"/>
              </a:spcAft>
              <a:buClr>
                <a:schemeClr val="tx2">
                  <a:lumMod val="75000"/>
                </a:schemeClr>
              </a:buClr>
              <a:buFont typeface="Wingdings 2"/>
              <a:buNone/>
              <a:tabLst>
                <a:tab pos="88900" algn="l"/>
              </a:tabLst>
              <a:defRPr/>
            </a:pPr>
            <a:r>
              <a:rPr lang="en-US" sz="1500" dirty="0" smtClean="0"/>
              <a:t>All the necessary raw materials as well as components are available  at local market in the unlimited  quantities. </a:t>
            </a:r>
            <a:endParaRPr lang="ru-RU" sz="1500" dirty="0" smtClean="0"/>
          </a:p>
          <a:p>
            <a:pPr marL="0" indent="444500" algn="just" eaLnBrk="1" fontAlgn="auto" hangingPunct="1">
              <a:lnSpc>
                <a:spcPct val="150000"/>
              </a:lnSpc>
              <a:spcAft>
                <a:spcPts val="0"/>
              </a:spcAft>
              <a:buClr>
                <a:schemeClr val="tx2">
                  <a:lumMod val="75000"/>
                </a:schemeClr>
              </a:buClr>
              <a:buFont typeface="Wingdings 2"/>
              <a:buNone/>
              <a:tabLst>
                <a:tab pos="88900" algn="l"/>
              </a:tabLst>
              <a:defRPr/>
            </a:pPr>
            <a:r>
              <a:rPr lang="en-US" sz="1500" dirty="0" smtClean="0"/>
              <a:t>The requirements to the raw materials and components  are standard and set as a rule in the instructions of the equipment used and technical means.  </a:t>
            </a:r>
            <a:endParaRPr lang="ru-RU" sz="15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sers\Oybek\Desktop\Daewoo_Damas_2014.jpg"/>
          <p:cNvPicPr>
            <a:picLocks noChangeAspect="1" noChangeArrowheads="1"/>
          </p:cNvPicPr>
          <p:nvPr/>
        </p:nvPicPr>
        <p:blipFill>
          <a:blip r:embed="rId2" cstate="email"/>
          <a:srcRect/>
          <a:stretch>
            <a:fillRect/>
          </a:stretch>
        </p:blipFill>
        <p:spPr bwMode="auto">
          <a:xfrm>
            <a:off x="6236594" y="5000636"/>
            <a:ext cx="2836000" cy="1716106"/>
          </a:xfrm>
          <a:prstGeom prst="rect">
            <a:avLst/>
          </a:prstGeom>
          <a:noFill/>
          <a:ln w="9525">
            <a:noFill/>
            <a:miter lim="800000"/>
            <a:headEnd/>
            <a:tailEnd/>
          </a:ln>
        </p:spPr>
      </p:pic>
      <p:sp>
        <p:nvSpPr>
          <p:cNvPr id="14338" name="Заголовок 1"/>
          <p:cNvSpPr>
            <a:spLocks noGrp="1"/>
          </p:cNvSpPr>
          <p:nvPr>
            <p:ph type="title"/>
          </p:nvPr>
        </p:nvSpPr>
        <p:spPr>
          <a:xfrm>
            <a:off x="557212" y="571500"/>
            <a:ext cx="8443943" cy="1143000"/>
          </a:xfrm>
        </p:spPr>
        <p:txBody>
          <a:bodyPr anchor="t"/>
          <a:lstStyle/>
          <a:p>
            <a:pPr algn="ctr" eaLnBrk="1" hangingPunct="1"/>
            <a:r>
              <a:rPr lang="en-US" sz="2000" b="1" dirty="0" smtClean="0">
                <a:solidFill>
                  <a:schemeClr val="tx1"/>
                </a:solidFill>
                <a:latin typeface="Times New Roman" pitchFamily="18" charset="0"/>
                <a:cs typeface="Times New Roman" pitchFamily="18" charset="0"/>
              </a:rPr>
              <a:t>INFRASTRUCTURE OF JSC</a:t>
            </a:r>
            <a:r>
              <a:rPr lang="ru-RU" sz="2000" b="1" dirty="0" smtClean="0">
                <a:solidFill>
                  <a:schemeClr val="tx1"/>
                </a:solidFill>
                <a:latin typeface="Times New Roman" pitchFamily="18" charset="0"/>
                <a:cs typeface="Times New Roman" pitchFamily="18" charset="0"/>
              </a:rPr>
              <a:t>«TASHGIPROGOR» </a:t>
            </a:r>
          </a:p>
        </p:txBody>
      </p:sp>
      <p:pic>
        <p:nvPicPr>
          <p:cNvPr id="14339" name="Picture 3" descr="C:\Users\Oybek\Desktop\Untitled-1.jpg"/>
          <p:cNvPicPr>
            <a:picLocks noChangeAspect="1" noChangeArrowheads="1"/>
          </p:cNvPicPr>
          <p:nvPr/>
        </p:nvPicPr>
        <p:blipFill>
          <a:blip r:embed="rId3"/>
          <a:srcRect/>
          <a:stretch>
            <a:fillRect/>
          </a:stretch>
        </p:blipFill>
        <p:spPr bwMode="auto">
          <a:xfrm>
            <a:off x="1222375" y="1071546"/>
            <a:ext cx="6992963" cy="3229559"/>
          </a:xfrm>
          <a:prstGeom prst="rect">
            <a:avLst/>
          </a:prstGeom>
          <a:noFill/>
          <a:ln w="9525">
            <a:noFill/>
            <a:miter lim="800000"/>
            <a:headEnd/>
            <a:tailEnd/>
          </a:ln>
        </p:spPr>
      </p:pic>
      <p:sp>
        <p:nvSpPr>
          <p:cNvPr id="4" name="Заголовок 1"/>
          <p:cNvSpPr txBox="1">
            <a:spLocks/>
          </p:cNvSpPr>
          <p:nvPr/>
        </p:nvSpPr>
        <p:spPr bwMode="auto">
          <a:xfrm>
            <a:off x="714348" y="4286256"/>
            <a:ext cx="8229600" cy="515933"/>
          </a:xfrm>
          <a:prstGeom prst="rect">
            <a:avLst/>
          </a:prstGeom>
          <a:noFill/>
          <a:ln w="9525">
            <a:noFill/>
            <a:miter lim="800000"/>
            <a:headEnd/>
            <a:tailEnd/>
          </a:ln>
        </p:spPr>
        <p:txBody>
          <a:bodyPr vert="horz" wrap="square" lIns="0" tIns="45720" rIns="0" bIns="0" numCol="1" anchor="ctr"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Material and technical base</a:t>
            </a:r>
            <a:endParaRPr kumimoji="0" lang="ru-RU" sz="20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j-lt"/>
              <a:ea typeface="+mj-ea"/>
              <a:cs typeface="+mj-cs"/>
            </a:endParaRPr>
          </a:p>
        </p:txBody>
      </p:sp>
      <p:sp>
        <p:nvSpPr>
          <p:cNvPr id="5" name="Содержимое 2"/>
          <p:cNvSpPr>
            <a:spLocks noGrp="1"/>
          </p:cNvSpPr>
          <p:nvPr>
            <p:ph idx="1"/>
          </p:nvPr>
        </p:nvSpPr>
        <p:spPr>
          <a:xfrm>
            <a:off x="785786" y="5000636"/>
            <a:ext cx="3429024" cy="1357322"/>
          </a:xfrm>
        </p:spPr>
        <p:txBody>
          <a:bodyPr>
            <a:normAutofit/>
          </a:bodyPr>
          <a:lstStyle/>
          <a:p>
            <a:pPr marL="88900" indent="0" algn="just" eaLnBrk="1" fontAlgn="auto" hangingPunct="1">
              <a:lnSpc>
                <a:spcPct val="150000"/>
              </a:lnSpc>
              <a:spcAft>
                <a:spcPts val="0"/>
              </a:spcAft>
              <a:buClr>
                <a:schemeClr val="accent3"/>
              </a:buClr>
              <a:buFont typeface="Wingdings 2"/>
              <a:buNone/>
              <a:defRPr/>
            </a:pPr>
            <a:r>
              <a:rPr lang="en-US" sz="1500" b="1" dirty="0" smtClean="0">
                <a:latin typeface="Times New Roman" pitchFamily="18" charset="0"/>
                <a:cs typeface="Times New Roman" pitchFamily="18" charset="0"/>
              </a:rPr>
              <a:t>Company’s car park</a:t>
            </a:r>
            <a:r>
              <a:rPr lang="ru-RU" sz="1500" b="1" dirty="0" smtClean="0">
                <a:latin typeface="Times New Roman" pitchFamily="18" charset="0"/>
                <a:cs typeface="Times New Roman" pitchFamily="18" charset="0"/>
              </a:rPr>
              <a:t> – 7 </a:t>
            </a:r>
            <a:r>
              <a:rPr lang="en-US" sz="1500" b="1" dirty="0" smtClean="0">
                <a:latin typeface="Times New Roman" pitchFamily="18" charset="0"/>
                <a:cs typeface="Times New Roman" pitchFamily="18" charset="0"/>
              </a:rPr>
              <a:t>cars</a:t>
            </a:r>
            <a:r>
              <a:rPr lang="ru-RU" sz="1500" b="1" dirty="0" smtClean="0">
                <a:latin typeface="Times New Roman" pitchFamily="18" charset="0"/>
                <a:cs typeface="Times New Roman" pitchFamily="18" charset="0"/>
              </a:rPr>
              <a:t>:</a:t>
            </a:r>
          </a:p>
          <a:p>
            <a:pPr marL="88900" indent="444500" algn="just" eaLnBrk="1" fontAlgn="auto" hangingPunct="1">
              <a:lnSpc>
                <a:spcPct val="150000"/>
              </a:lnSpc>
              <a:spcAft>
                <a:spcPts val="0"/>
              </a:spcAft>
              <a:buClr>
                <a:schemeClr val="accent3"/>
              </a:buClr>
              <a:buFont typeface="Wingdings" pitchFamily="2" charset="2"/>
              <a:buChar char="v"/>
              <a:defRPr/>
            </a:pPr>
            <a:r>
              <a:rPr lang="en-US" sz="1500" b="1" dirty="0" smtClean="0">
                <a:latin typeface="Times New Roman" pitchFamily="18" charset="0"/>
                <a:cs typeface="Times New Roman" pitchFamily="18" charset="0"/>
              </a:rPr>
              <a:t>Chevrolet EPICA – 2 cars</a:t>
            </a:r>
            <a:endParaRPr lang="ru-RU" sz="1500" b="1" dirty="0" smtClean="0">
              <a:latin typeface="Times New Roman" pitchFamily="18" charset="0"/>
              <a:cs typeface="Times New Roman" pitchFamily="18" charset="0"/>
            </a:endParaRPr>
          </a:p>
          <a:p>
            <a:pPr marL="88900" indent="444500" algn="just" eaLnBrk="1" fontAlgn="auto" hangingPunct="1">
              <a:lnSpc>
                <a:spcPct val="150000"/>
              </a:lnSpc>
              <a:spcAft>
                <a:spcPts val="0"/>
              </a:spcAft>
              <a:buClr>
                <a:schemeClr val="accent3"/>
              </a:buClr>
              <a:buFont typeface="Wingdings" pitchFamily="2" charset="2"/>
              <a:buChar char="v"/>
              <a:defRPr/>
            </a:pPr>
            <a:r>
              <a:rPr lang="en-US" sz="1500" b="1" dirty="0" smtClean="0">
                <a:latin typeface="Times New Roman" pitchFamily="18" charset="0"/>
                <a:cs typeface="Times New Roman" pitchFamily="18" charset="0"/>
              </a:rPr>
              <a:t>Chevrolet DAMAS – 5 cars</a:t>
            </a:r>
          </a:p>
          <a:p>
            <a:pPr marL="88900" indent="0" algn="just" eaLnBrk="1" fontAlgn="auto" hangingPunct="1">
              <a:spcAft>
                <a:spcPts val="0"/>
              </a:spcAft>
              <a:buClr>
                <a:schemeClr val="accent3"/>
              </a:buClr>
              <a:buFont typeface="Wingdings 2"/>
              <a:buNone/>
              <a:defRPr/>
            </a:pPr>
            <a:endParaRPr lang="ru-RU" sz="1500" b="1" dirty="0" smtClean="0">
              <a:latin typeface="Times New Roman" pitchFamily="18" charset="0"/>
              <a:cs typeface="Times New Roman" pitchFamily="18" charset="0"/>
            </a:endParaRPr>
          </a:p>
          <a:p>
            <a:pPr marL="274320" indent="-274320" eaLnBrk="1" fontAlgn="auto" hangingPunct="1">
              <a:spcAft>
                <a:spcPts val="0"/>
              </a:spcAft>
              <a:buClr>
                <a:schemeClr val="accent3"/>
              </a:buClr>
              <a:buFont typeface="Wingdings 2"/>
              <a:buChar char=""/>
              <a:defRPr/>
            </a:pPr>
            <a:endParaRPr lang="ru-RU" sz="1500" dirty="0" smtClean="0"/>
          </a:p>
          <a:p>
            <a:pPr marL="274320" indent="-274320" eaLnBrk="1" fontAlgn="auto" hangingPunct="1">
              <a:spcAft>
                <a:spcPts val="0"/>
              </a:spcAft>
              <a:buClr>
                <a:schemeClr val="accent3"/>
              </a:buClr>
              <a:buFont typeface="Wingdings 2"/>
              <a:buChar char=""/>
              <a:defRPr/>
            </a:pPr>
            <a:endParaRPr lang="ru-RU" sz="1500" dirty="0"/>
          </a:p>
        </p:txBody>
      </p:sp>
      <p:pic>
        <p:nvPicPr>
          <p:cNvPr id="6" name="Picture 3" descr="C:\Users\Oybek\Desktop\epica1.png"/>
          <p:cNvPicPr>
            <a:picLocks noChangeAspect="1" noChangeArrowheads="1"/>
          </p:cNvPicPr>
          <p:nvPr/>
        </p:nvPicPr>
        <p:blipFill>
          <a:blip r:embed="rId4" cstate="email"/>
          <a:srcRect/>
          <a:stretch>
            <a:fillRect/>
          </a:stretch>
        </p:blipFill>
        <p:spPr bwMode="auto">
          <a:xfrm>
            <a:off x="3915833" y="4286256"/>
            <a:ext cx="2656431" cy="192881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581772"/>
          </a:xfrm>
        </p:spPr>
        <p:txBody>
          <a:bodyPr>
            <a:normAutofit fontScale="90000"/>
          </a:bodyPr>
          <a:lstStyle/>
          <a:p>
            <a:pPr algn="ctr" eaLnBrk="1" fontAlgn="auto" hangingPunct="1">
              <a:spcAft>
                <a:spcPts val="0"/>
              </a:spcAft>
              <a:defRPr/>
            </a:pPr>
            <a:r>
              <a:rPr lang="en-US" sz="3000" b="1" spc="600" dirty="0" smtClean="0">
                <a:effectLst>
                  <a:glow rad="63500">
                    <a:schemeClr val="accent1">
                      <a:satMod val="175000"/>
                      <a:alpha val="40000"/>
                    </a:schemeClr>
                  </a:glow>
                  <a:innerShdw blurRad="63500" dist="50800" dir="10800000">
                    <a:prstClr val="black">
                      <a:alpha val="50000"/>
                    </a:prstClr>
                  </a:innerShdw>
                </a:effectLst>
                <a:latin typeface="+mn-lt"/>
              </a:rPr>
              <a:t>Indicators of JSC</a:t>
            </a:r>
            <a:r>
              <a:rPr lang="uz-Cyrl-UZ" sz="3000" b="1" spc="600" dirty="0" smtClean="0">
                <a:effectLst>
                  <a:glow rad="63500">
                    <a:schemeClr val="accent1">
                      <a:satMod val="175000"/>
                      <a:alpha val="40000"/>
                    </a:schemeClr>
                  </a:glow>
                  <a:innerShdw blurRad="63500" dist="50800" dir="10800000">
                    <a:prstClr val="black">
                      <a:alpha val="50000"/>
                    </a:prstClr>
                  </a:innerShdw>
                </a:effectLst>
                <a:latin typeface="+mn-lt"/>
              </a:rPr>
              <a:t>«TASHGIPROGOR»</a:t>
            </a:r>
            <a:endParaRPr lang="ru-RU" sz="3000" b="1" spc="600" dirty="0">
              <a:effectLst>
                <a:glow rad="63500">
                  <a:schemeClr val="accent1">
                    <a:satMod val="175000"/>
                    <a:alpha val="40000"/>
                  </a:schemeClr>
                </a:glow>
                <a:innerShdw blurRad="63500" dist="50800" dir="10800000">
                  <a:prstClr val="black">
                    <a:alpha val="50000"/>
                  </a:prstClr>
                </a:innerShdw>
              </a:effectLst>
              <a:latin typeface="+mn-lt"/>
            </a:endParaRPr>
          </a:p>
        </p:txBody>
      </p:sp>
      <p:graphicFrame>
        <p:nvGraphicFramePr>
          <p:cNvPr id="7" name="Содержимое 3"/>
          <p:cNvGraphicFramePr>
            <a:graphicFrameLocks noGrp="1"/>
          </p:cNvGraphicFramePr>
          <p:nvPr>
            <p:ph idx="1"/>
          </p:nvPr>
        </p:nvGraphicFramePr>
        <p:xfrm>
          <a:off x="500063" y="1500188"/>
          <a:ext cx="3643312" cy="24288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Object 4"/>
          <p:cNvGraphicFramePr>
            <a:graphicFrameLocks/>
          </p:cNvGraphicFramePr>
          <p:nvPr/>
        </p:nvGraphicFramePr>
        <p:xfrm>
          <a:off x="4143375" y="1500188"/>
          <a:ext cx="4500563" cy="24288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Object 5"/>
          <p:cNvGraphicFramePr>
            <a:graphicFrameLocks/>
          </p:cNvGraphicFramePr>
          <p:nvPr/>
        </p:nvGraphicFramePr>
        <p:xfrm>
          <a:off x="500063" y="3929063"/>
          <a:ext cx="4214812" cy="24288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Object 6"/>
          <p:cNvGraphicFramePr>
            <a:graphicFrameLocks/>
          </p:cNvGraphicFramePr>
          <p:nvPr/>
        </p:nvGraphicFramePr>
        <p:xfrm>
          <a:off x="4714875" y="3929063"/>
          <a:ext cx="3929063" cy="2428875"/>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76288"/>
            <a:ext cx="8229600" cy="723886"/>
          </a:xfrm>
        </p:spPr>
        <p:txBody>
          <a:bodyPr anchor="t"/>
          <a:lstStyle/>
          <a:p>
            <a:pPr algn="ctr" eaLnBrk="1" fontAlgn="auto" hangingPunct="1">
              <a:lnSpc>
                <a:spcPct val="170000"/>
              </a:lnSpc>
              <a:spcAft>
                <a:spcPts val="0"/>
              </a:spcAft>
              <a:defRPr/>
            </a:pPr>
            <a:r>
              <a:rPr lang="en-US" sz="2300" b="1" spc="600" dirty="0" smtClean="0">
                <a:effectLst>
                  <a:glow rad="63500">
                    <a:schemeClr val="accent1">
                      <a:satMod val="175000"/>
                      <a:alpha val="40000"/>
                    </a:schemeClr>
                  </a:glow>
                </a:effectLst>
              </a:rPr>
              <a:t>Financial plan of</a:t>
            </a:r>
            <a:r>
              <a:rPr lang="ru-RU" sz="2300" b="1" spc="600" dirty="0" smtClean="0">
                <a:effectLst>
                  <a:glow rad="63500">
                    <a:schemeClr val="accent1">
                      <a:satMod val="175000"/>
                      <a:alpha val="40000"/>
                    </a:schemeClr>
                  </a:glow>
                </a:effectLst>
              </a:rPr>
              <a:t> </a:t>
            </a:r>
            <a:r>
              <a:rPr lang="uz-Cyrl-UZ" sz="2300" b="1" spc="600" dirty="0" smtClean="0">
                <a:effectLst>
                  <a:glow rad="63500">
                    <a:schemeClr val="accent1">
                      <a:satMod val="175000"/>
                      <a:alpha val="40000"/>
                    </a:schemeClr>
                  </a:glow>
                </a:effectLst>
              </a:rPr>
              <a:t>«TASHGIPROGOR»</a:t>
            </a:r>
            <a:endParaRPr lang="ru-RU" sz="2300" b="1" spc="600" dirty="0">
              <a:effectLst>
                <a:glow rad="63500">
                  <a:schemeClr val="accent1">
                    <a:satMod val="175000"/>
                    <a:alpha val="40000"/>
                  </a:schemeClr>
                </a:glow>
              </a:effectLst>
            </a:endParaRPr>
          </a:p>
        </p:txBody>
      </p:sp>
      <p:graphicFrame>
        <p:nvGraphicFramePr>
          <p:cNvPr id="8" name="Содержимое 7"/>
          <p:cNvGraphicFramePr>
            <a:graphicFrameLocks noGrp="1"/>
          </p:cNvGraphicFramePr>
          <p:nvPr>
            <p:ph idx="1"/>
          </p:nvPr>
        </p:nvGraphicFramePr>
        <p:xfrm>
          <a:off x="457200" y="1935163"/>
          <a:ext cx="8229599" cy="3042744"/>
        </p:xfrm>
        <a:graphic>
          <a:graphicData uri="http://schemas.openxmlformats.org/drawingml/2006/table">
            <a:tbl>
              <a:tblPr firstRow="1" bandRow="1">
                <a:tableStyleId>{5C22544A-7EE6-4342-B048-85BDC9FD1C3A}</a:tableStyleId>
              </a:tblPr>
              <a:tblGrid>
                <a:gridCol w="2351314"/>
                <a:gridCol w="1175657"/>
                <a:gridCol w="1175657"/>
                <a:gridCol w="1175657"/>
                <a:gridCol w="1175657"/>
                <a:gridCol w="1175657"/>
              </a:tblGrid>
              <a:tr h="636582">
                <a:tc>
                  <a:txBody>
                    <a:bodyPr/>
                    <a:lstStyle/>
                    <a:p>
                      <a:pPr algn="ctr"/>
                      <a:r>
                        <a:rPr lang="en-US" sz="1200" dirty="0" smtClean="0">
                          <a:latin typeface="Times New Roman" pitchFamily="18" charset="0"/>
                          <a:cs typeface="Times New Roman" pitchFamily="18" charset="0"/>
                        </a:rPr>
                        <a:t>Indicator</a:t>
                      </a:r>
                      <a:endParaRPr lang="ru-RU" sz="1200" dirty="0">
                        <a:latin typeface="Times New Roman" pitchFamily="18" charset="0"/>
                        <a:cs typeface="Times New Roman" pitchFamily="18" charset="0"/>
                      </a:endParaRPr>
                    </a:p>
                  </a:txBody>
                  <a:tcPr anchor="ctr"/>
                </a:tc>
                <a:tc>
                  <a:txBody>
                    <a:bodyPr/>
                    <a:lstStyle/>
                    <a:p>
                      <a:pPr algn="ctr"/>
                      <a:r>
                        <a:rPr lang="ru-RU" sz="1500" dirty="0" smtClean="0">
                          <a:latin typeface="Times New Roman" pitchFamily="18" charset="0"/>
                          <a:cs typeface="Times New Roman" pitchFamily="18" charset="0"/>
                        </a:rPr>
                        <a:t>2016 </a:t>
                      </a:r>
                      <a:r>
                        <a:rPr lang="en-US" sz="1500" dirty="0" smtClean="0">
                          <a:latin typeface="Times New Roman" pitchFamily="18" charset="0"/>
                          <a:cs typeface="Times New Roman" pitchFamily="18" charset="0"/>
                        </a:rPr>
                        <a:t>year</a:t>
                      </a:r>
                      <a:endParaRPr lang="ru-RU" sz="1500"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500" dirty="0" smtClean="0">
                          <a:latin typeface="Times New Roman" pitchFamily="18" charset="0"/>
                          <a:cs typeface="Times New Roman" pitchFamily="18" charset="0"/>
                        </a:rPr>
                        <a:t>2017 </a:t>
                      </a:r>
                      <a:r>
                        <a:rPr lang="en-US" sz="1500" dirty="0" smtClean="0">
                          <a:latin typeface="Times New Roman" pitchFamily="18" charset="0"/>
                          <a:cs typeface="Times New Roman" pitchFamily="18" charset="0"/>
                        </a:rPr>
                        <a:t>year</a:t>
                      </a:r>
                      <a:endParaRPr lang="ru-RU" sz="1500" dirty="0" smtClean="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500" dirty="0" smtClean="0">
                          <a:latin typeface="Times New Roman" pitchFamily="18" charset="0"/>
                          <a:cs typeface="Times New Roman" pitchFamily="18" charset="0"/>
                        </a:rPr>
                        <a:t>2018 </a:t>
                      </a:r>
                      <a:r>
                        <a:rPr lang="en-US" sz="1500" dirty="0" smtClean="0">
                          <a:latin typeface="Times New Roman" pitchFamily="18" charset="0"/>
                          <a:cs typeface="Times New Roman" pitchFamily="18" charset="0"/>
                        </a:rPr>
                        <a:t>year</a:t>
                      </a:r>
                      <a:endParaRPr lang="ru-RU" sz="1500" dirty="0" smtClean="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500" dirty="0" smtClean="0">
                          <a:latin typeface="Times New Roman" pitchFamily="18" charset="0"/>
                          <a:cs typeface="Times New Roman" pitchFamily="18" charset="0"/>
                        </a:rPr>
                        <a:t>2019 </a:t>
                      </a:r>
                      <a:r>
                        <a:rPr lang="en-US" sz="1500" dirty="0" smtClean="0">
                          <a:latin typeface="Times New Roman" pitchFamily="18" charset="0"/>
                          <a:cs typeface="Times New Roman" pitchFamily="18" charset="0"/>
                        </a:rPr>
                        <a:t>year</a:t>
                      </a:r>
                      <a:endParaRPr lang="ru-RU" sz="1500" dirty="0" smtClean="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500" dirty="0" smtClean="0">
                          <a:latin typeface="Times New Roman" pitchFamily="18" charset="0"/>
                          <a:cs typeface="Times New Roman" pitchFamily="18" charset="0"/>
                        </a:rPr>
                        <a:t>2020 </a:t>
                      </a:r>
                      <a:r>
                        <a:rPr lang="en-US" sz="1500" dirty="0" smtClean="0">
                          <a:latin typeface="Times New Roman" pitchFamily="18" charset="0"/>
                          <a:cs typeface="Times New Roman" pitchFamily="18" charset="0"/>
                        </a:rPr>
                        <a:t>year</a:t>
                      </a:r>
                      <a:endParaRPr lang="ru-RU" sz="1500" dirty="0" smtClean="0">
                        <a:latin typeface="Times New Roman" pitchFamily="18" charset="0"/>
                        <a:cs typeface="Times New Roman" pitchFamily="18" charset="0"/>
                      </a:endParaRPr>
                    </a:p>
                  </a:txBody>
                  <a:tcPr anchor="ctr"/>
                </a:tc>
              </a:tr>
              <a:tr h="802054">
                <a:tc>
                  <a:txBody>
                    <a:bodyPr/>
                    <a:lstStyle/>
                    <a:p>
                      <a:pPr algn="ctr">
                        <a:tabLst>
                          <a:tab pos="812800" algn="l"/>
                        </a:tabLst>
                      </a:pPr>
                      <a:r>
                        <a:rPr lang="en-US" sz="1200" b="1" dirty="0" smtClean="0"/>
                        <a:t>Amount of the executed works in current prices</a:t>
                      </a:r>
                      <a:endParaRPr lang="ru-RU" sz="1200" b="1" dirty="0"/>
                    </a:p>
                  </a:txBody>
                  <a:tcPr anchor="ctr"/>
                </a:tc>
                <a:tc>
                  <a:txBody>
                    <a:bodyPr/>
                    <a:lstStyle/>
                    <a:p>
                      <a:pPr algn="ctr"/>
                      <a:r>
                        <a:rPr lang="ru-RU" sz="1200" dirty="0" smtClean="0">
                          <a:latin typeface="Times New Roman" pitchFamily="18" charset="0"/>
                          <a:cs typeface="Times New Roman" pitchFamily="18" charset="0"/>
                        </a:rPr>
                        <a:t>8 579 000</a:t>
                      </a:r>
                      <a:endParaRPr lang="ru-RU" sz="1200" b="1"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8 836 370</a:t>
                      </a:r>
                      <a:endParaRPr lang="ru-RU" sz="1200" b="1"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9</a:t>
                      </a:r>
                      <a:r>
                        <a:rPr lang="en-US" sz="12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101</a:t>
                      </a:r>
                      <a:r>
                        <a:rPr lang="en-US" sz="12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461</a:t>
                      </a:r>
                      <a:endParaRPr lang="ru-RU" sz="1200" b="1"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9 374 505</a:t>
                      </a:r>
                      <a:endParaRPr lang="ru-RU" sz="1200" b="1" dirty="0">
                        <a:latin typeface="Times New Roman" pitchFamily="18" charset="0"/>
                        <a:cs typeface="Times New Roman" pitchFamily="18" charset="0"/>
                      </a:endParaRPr>
                    </a:p>
                  </a:txBody>
                  <a:tcPr anchor="ctr"/>
                </a:tc>
                <a:tc>
                  <a:txBody>
                    <a:bodyPr/>
                    <a:lstStyle/>
                    <a:p>
                      <a:pPr algn="ctr"/>
                      <a:r>
                        <a:rPr lang="en-US" sz="1200" dirty="0" smtClean="0">
                          <a:latin typeface="Times New Roman" pitchFamily="18" charset="0"/>
                          <a:cs typeface="Times New Roman" pitchFamily="18" charset="0"/>
                        </a:rPr>
                        <a:t>9 655 740</a:t>
                      </a:r>
                      <a:endParaRPr lang="ru-RU" sz="1200" b="1" dirty="0">
                        <a:latin typeface="Times New Roman" pitchFamily="18" charset="0"/>
                        <a:cs typeface="Times New Roman" pitchFamily="18" charset="0"/>
                      </a:endParaRPr>
                    </a:p>
                  </a:txBody>
                  <a:tcPr anchor="ctr"/>
                </a:tc>
              </a:tr>
              <a:tr h="802054">
                <a:tc>
                  <a:txBody>
                    <a:bodyPr/>
                    <a:lstStyle/>
                    <a:p>
                      <a:pPr algn="ctr"/>
                      <a:r>
                        <a:rPr lang="en-US" sz="1200" b="1" dirty="0" smtClean="0"/>
                        <a:t>Net profit per business plan</a:t>
                      </a:r>
                      <a:endParaRPr lang="ru-RU" sz="1200" b="1" dirty="0"/>
                    </a:p>
                  </a:txBody>
                  <a:tcPr anchor="ctr"/>
                </a:tc>
                <a:tc>
                  <a:txBody>
                    <a:bodyPr/>
                    <a:lstStyle/>
                    <a:p>
                      <a:pPr algn="ctr"/>
                      <a:r>
                        <a:rPr lang="en-US" sz="1200" dirty="0" smtClean="0">
                          <a:latin typeface="Times New Roman" pitchFamily="18" charset="0"/>
                          <a:cs typeface="Times New Roman" pitchFamily="18" charset="0"/>
                        </a:rPr>
                        <a:t>388 000</a:t>
                      </a:r>
                      <a:endParaRPr lang="ru-RU" sz="1200" b="1" dirty="0">
                        <a:latin typeface="Times New Roman" pitchFamily="18" charset="0"/>
                        <a:cs typeface="Times New Roman" pitchFamily="18" charset="0"/>
                      </a:endParaRPr>
                    </a:p>
                  </a:txBody>
                  <a:tcPr anchor="ctr"/>
                </a:tc>
                <a:tc>
                  <a:txBody>
                    <a:bodyPr/>
                    <a:lstStyle/>
                    <a:p>
                      <a:pPr algn="ctr"/>
                      <a:r>
                        <a:rPr lang="en-US" sz="1200" dirty="0" smtClean="0">
                          <a:latin typeface="Times New Roman" pitchFamily="18" charset="0"/>
                          <a:cs typeface="Times New Roman" pitchFamily="18" charset="0"/>
                        </a:rPr>
                        <a:t>399 640</a:t>
                      </a:r>
                      <a:endParaRPr lang="ru-RU" sz="1200" b="1" dirty="0">
                        <a:latin typeface="Times New Roman" pitchFamily="18" charset="0"/>
                        <a:cs typeface="Times New Roman" pitchFamily="18" charset="0"/>
                      </a:endParaRPr>
                    </a:p>
                  </a:txBody>
                  <a:tcPr anchor="ctr"/>
                </a:tc>
                <a:tc>
                  <a:txBody>
                    <a:bodyPr/>
                    <a:lstStyle/>
                    <a:p>
                      <a:pPr algn="ctr"/>
                      <a:r>
                        <a:rPr lang="en-US" sz="1200" dirty="0" smtClean="0">
                          <a:latin typeface="Times New Roman" pitchFamily="18" charset="0"/>
                          <a:cs typeface="Times New Roman" pitchFamily="18" charset="0"/>
                        </a:rPr>
                        <a:t>411 629</a:t>
                      </a:r>
                      <a:endParaRPr lang="ru-RU" sz="1200" b="1" dirty="0">
                        <a:latin typeface="Times New Roman" pitchFamily="18" charset="0"/>
                        <a:cs typeface="Times New Roman" pitchFamily="18" charset="0"/>
                      </a:endParaRPr>
                    </a:p>
                  </a:txBody>
                  <a:tcPr anchor="ctr"/>
                </a:tc>
                <a:tc>
                  <a:txBody>
                    <a:bodyPr/>
                    <a:lstStyle/>
                    <a:p>
                      <a:pPr algn="ctr"/>
                      <a:r>
                        <a:rPr lang="en-US" sz="1200" dirty="0" smtClean="0">
                          <a:latin typeface="Times New Roman" pitchFamily="18" charset="0"/>
                          <a:cs typeface="Times New Roman" pitchFamily="18" charset="0"/>
                        </a:rPr>
                        <a:t>423 978</a:t>
                      </a:r>
                      <a:endParaRPr lang="ru-RU" sz="1200" b="1" dirty="0">
                        <a:latin typeface="Times New Roman" pitchFamily="18" charset="0"/>
                        <a:cs typeface="Times New Roman" pitchFamily="18" charset="0"/>
                      </a:endParaRPr>
                    </a:p>
                  </a:txBody>
                  <a:tcPr anchor="ctr"/>
                </a:tc>
                <a:tc>
                  <a:txBody>
                    <a:bodyPr/>
                    <a:lstStyle/>
                    <a:p>
                      <a:pPr algn="ctr"/>
                      <a:r>
                        <a:rPr lang="en-US" sz="1200" dirty="0" smtClean="0">
                          <a:latin typeface="Times New Roman" pitchFamily="18" charset="0"/>
                          <a:cs typeface="Times New Roman" pitchFamily="18" charset="0"/>
                        </a:rPr>
                        <a:t>436 697</a:t>
                      </a:r>
                      <a:endParaRPr lang="ru-RU" sz="1200" b="1" dirty="0">
                        <a:latin typeface="Times New Roman" pitchFamily="18" charset="0"/>
                        <a:cs typeface="Times New Roman" pitchFamily="18" charset="0"/>
                      </a:endParaRPr>
                    </a:p>
                  </a:txBody>
                  <a:tcPr anchor="ctr"/>
                </a:tc>
              </a:tr>
              <a:tr h="802054">
                <a:tc>
                  <a:txBody>
                    <a:bodyPr/>
                    <a:lstStyle/>
                    <a:p>
                      <a:pPr algn="ctr"/>
                      <a:r>
                        <a:rPr lang="en-US" sz="1200" b="1" dirty="0" smtClean="0"/>
                        <a:t>Growth rate to previous year</a:t>
                      </a:r>
                      <a:endParaRPr lang="ru-RU" sz="1200" b="1" dirty="0"/>
                    </a:p>
                  </a:txBody>
                  <a:tcPr anchor="ctr"/>
                </a:tc>
                <a:tc>
                  <a:txBody>
                    <a:bodyPr/>
                    <a:lstStyle/>
                    <a:p>
                      <a:pPr algn="ctr"/>
                      <a:r>
                        <a:rPr lang="ru-RU" sz="1200" b="1" dirty="0" smtClean="0">
                          <a:latin typeface="Times New Roman" pitchFamily="18" charset="0"/>
                          <a:cs typeface="Times New Roman" pitchFamily="18" charset="0"/>
                        </a:rPr>
                        <a:t>103</a:t>
                      </a:r>
                      <a:endParaRPr lang="ru-RU" sz="1200" b="1" dirty="0">
                        <a:latin typeface="Times New Roman" pitchFamily="18" charset="0"/>
                        <a:cs typeface="Times New Roman" pitchFamily="18" charset="0"/>
                      </a:endParaRPr>
                    </a:p>
                  </a:txBody>
                  <a:tcPr anchor="ctr"/>
                </a:tc>
                <a:tc>
                  <a:txBody>
                    <a:bodyPr/>
                    <a:lstStyle/>
                    <a:p>
                      <a:pPr algn="ctr"/>
                      <a:r>
                        <a:rPr lang="ru-RU" sz="1200" b="1" dirty="0" smtClean="0">
                          <a:latin typeface="Times New Roman" pitchFamily="18" charset="0"/>
                          <a:cs typeface="Times New Roman" pitchFamily="18" charset="0"/>
                        </a:rPr>
                        <a:t>103</a:t>
                      </a:r>
                      <a:endParaRPr lang="ru-RU" sz="1200" b="1" dirty="0">
                        <a:latin typeface="Times New Roman" pitchFamily="18" charset="0"/>
                        <a:cs typeface="Times New Roman" pitchFamily="18" charset="0"/>
                      </a:endParaRPr>
                    </a:p>
                  </a:txBody>
                  <a:tcPr anchor="ctr"/>
                </a:tc>
                <a:tc>
                  <a:txBody>
                    <a:bodyPr/>
                    <a:lstStyle/>
                    <a:p>
                      <a:pPr algn="ctr"/>
                      <a:r>
                        <a:rPr lang="ru-RU" sz="1200" b="1" dirty="0" smtClean="0">
                          <a:latin typeface="Times New Roman" pitchFamily="18" charset="0"/>
                          <a:cs typeface="Times New Roman" pitchFamily="18" charset="0"/>
                        </a:rPr>
                        <a:t>103</a:t>
                      </a:r>
                      <a:endParaRPr lang="ru-RU" sz="1200" b="1" dirty="0">
                        <a:latin typeface="Times New Roman" pitchFamily="18" charset="0"/>
                        <a:cs typeface="Times New Roman" pitchFamily="18" charset="0"/>
                      </a:endParaRPr>
                    </a:p>
                  </a:txBody>
                  <a:tcPr anchor="ctr"/>
                </a:tc>
                <a:tc>
                  <a:txBody>
                    <a:bodyPr/>
                    <a:lstStyle/>
                    <a:p>
                      <a:pPr algn="ctr"/>
                      <a:r>
                        <a:rPr lang="ru-RU" sz="1200" b="1" dirty="0" smtClean="0">
                          <a:latin typeface="Times New Roman" pitchFamily="18" charset="0"/>
                          <a:cs typeface="Times New Roman" pitchFamily="18" charset="0"/>
                        </a:rPr>
                        <a:t>103</a:t>
                      </a:r>
                      <a:endParaRPr lang="ru-RU" sz="1200" b="1" dirty="0">
                        <a:latin typeface="Times New Roman" pitchFamily="18" charset="0"/>
                        <a:cs typeface="Times New Roman" pitchFamily="18" charset="0"/>
                      </a:endParaRPr>
                    </a:p>
                  </a:txBody>
                  <a:tcPr anchor="ctr"/>
                </a:tc>
                <a:tc>
                  <a:txBody>
                    <a:bodyPr/>
                    <a:lstStyle/>
                    <a:p>
                      <a:pPr algn="ctr"/>
                      <a:r>
                        <a:rPr lang="ru-RU" sz="1200" b="1" dirty="0" smtClean="0">
                          <a:latin typeface="Times New Roman" pitchFamily="18" charset="0"/>
                          <a:cs typeface="Times New Roman" pitchFamily="18" charset="0"/>
                        </a:rPr>
                        <a:t>103</a:t>
                      </a:r>
                      <a:endParaRPr lang="ru-RU" sz="1200" b="1" dirty="0">
                        <a:latin typeface="Times New Roman" pitchFamily="18" charset="0"/>
                        <a:cs typeface="Times New Roman" pitchFamily="18" charset="0"/>
                      </a:endParaRPr>
                    </a:p>
                  </a:txBody>
                  <a:tcPr anchor="ct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457200" y="571500"/>
            <a:ext cx="8229600" cy="581025"/>
          </a:xfrm>
        </p:spPr>
        <p:txBody>
          <a:bodyPr anchor="t"/>
          <a:lstStyle/>
          <a:p>
            <a:pPr algn="ctr" eaLnBrk="1" hangingPunct="1"/>
            <a:r>
              <a:rPr lang="en-US" sz="3000" b="1" u="sng" dirty="0" smtClean="0">
                <a:latin typeface="Times New Roman" pitchFamily="18" charset="0"/>
                <a:cs typeface="Times New Roman" pitchFamily="18" charset="0"/>
              </a:rPr>
              <a:t>Investment goal</a:t>
            </a:r>
            <a:endParaRPr lang="ru-RU" sz="3000" b="1" u="sng" dirty="0" smtClean="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457200" y="1285859"/>
          <a:ext cx="8229600" cy="5214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1189</TotalTime>
  <Words>946</Words>
  <Application>Microsoft Office PowerPoint</Application>
  <PresentationFormat>Экран (4:3)</PresentationFormat>
  <Paragraphs>102</Paragraphs>
  <Slides>12</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12</vt:i4>
      </vt:variant>
    </vt:vector>
  </HeadingPairs>
  <TitlesOfParts>
    <vt:vector size="14" baseType="lpstr">
      <vt:lpstr>Поток</vt:lpstr>
      <vt:lpstr>CorelDRAW</vt:lpstr>
      <vt:lpstr>Презентация PowerPoint</vt:lpstr>
      <vt:lpstr>Презентация PowerPoint</vt:lpstr>
      <vt:lpstr>The main areas of specialization of JSC  «TASHGIPROGOR»:</vt:lpstr>
      <vt:lpstr>Company’s industrial structure:</vt:lpstr>
      <vt:lpstr>Technology used</vt:lpstr>
      <vt:lpstr>INFRASTRUCTURE OF JSC«TASHGIPROGOR» </vt:lpstr>
      <vt:lpstr>Indicators of JSC«TASHGIPROGOR»</vt:lpstr>
      <vt:lpstr>Financial plan of «TASHGIPROGOR»</vt:lpstr>
      <vt:lpstr>Investment goal</vt:lpstr>
      <vt:lpstr>  PROJECTS</vt:lpstr>
      <vt:lpstr>Презентация PowerPoint</vt:lpstr>
      <vt:lpstr>Презентация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проектный институт «ТАШГИПРОГОР»   Ташкент 2016 г.</dc:title>
  <dc:creator>Nodir</dc:creator>
  <cp:lastModifiedBy>Viktor Veksler</cp:lastModifiedBy>
  <cp:revision>191</cp:revision>
  <dcterms:created xsi:type="dcterms:W3CDTF">2016-01-15T09:00:20Z</dcterms:created>
  <dcterms:modified xsi:type="dcterms:W3CDTF">2018-07-25T11:12:10Z</dcterms:modified>
</cp:coreProperties>
</file>